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27"/>
  </p:notesMasterIdLst>
  <p:handoutMasterIdLst>
    <p:handoutMasterId r:id="rId28"/>
  </p:handoutMasterIdLst>
  <p:sldIdLst>
    <p:sldId id="474" r:id="rId2"/>
    <p:sldId id="480" r:id="rId3"/>
    <p:sldId id="329" r:id="rId4"/>
    <p:sldId id="267" r:id="rId5"/>
    <p:sldId id="257" r:id="rId6"/>
    <p:sldId id="259" r:id="rId7"/>
    <p:sldId id="260" r:id="rId8"/>
    <p:sldId id="261" r:id="rId9"/>
    <p:sldId id="268" r:id="rId10"/>
    <p:sldId id="263" r:id="rId11"/>
    <p:sldId id="269" r:id="rId12"/>
    <p:sldId id="481" r:id="rId13"/>
    <p:sldId id="264" r:id="rId14"/>
    <p:sldId id="270" r:id="rId15"/>
    <p:sldId id="265" r:id="rId16"/>
    <p:sldId id="482" r:id="rId17"/>
    <p:sldId id="266" r:id="rId18"/>
    <p:sldId id="271" r:id="rId19"/>
    <p:sldId id="272" r:id="rId20"/>
    <p:sldId id="483" r:id="rId21"/>
    <p:sldId id="258" r:id="rId22"/>
    <p:sldId id="313" r:id="rId23"/>
    <p:sldId id="476" r:id="rId24"/>
    <p:sldId id="475" r:id="rId25"/>
    <p:sldId id="274" r:id="rId26"/>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Harney" initials="SH" lastIdx="1" clrIdx="0">
    <p:extLst>
      <p:ext uri="{19B8F6BF-5375-455C-9EA6-DF929625EA0E}">
        <p15:presenceInfo xmlns:p15="http://schemas.microsoft.com/office/powerpoint/2012/main" userId="439203f8f490666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C0"/>
    <a:srgbClr val="00539B"/>
    <a:srgbClr val="55565A"/>
    <a:srgbClr val="ECDFA7"/>
    <a:srgbClr val="D8D9DA"/>
    <a:srgbClr val="F1CB00"/>
    <a:srgbClr val="CED0B4"/>
    <a:srgbClr val="B8AC95"/>
    <a:srgbClr val="85754E"/>
    <a:srgbClr val="8974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47" autoAdjust="0"/>
    <p:restoredTop sz="83265" autoAdjust="0"/>
  </p:normalViewPr>
  <p:slideViewPr>
    <p:cSldViewPr snapToGrid="0" snapToObjects="1">
      <p:cViewPr varScale="1">
        <p:scale>
          <a:sx n="71" d="100"/>
          <a:sy n="71" d="100"/>
        </p:scale>
        <p:origin x="1061" y="43"/>
      </p:cViewPr>
      <p:guideLst>
        <p:guide orient="horz" pos="162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46" d="100"/>
        <a:sy n="146" d="100"/>
      </p:scale>
      <p:origin x="0" y="0"/>
    </p:cViewPr>
  </p:sorterViewPr>
  <p:notesViewPr>
    <p:cSldViewPr snapToGrid="0" snapToObjects="1">
      <p:cViewPr varScale="1">
        <p:scale>
          <a:sx n="74" d="100"/>
          <a:sy n="74" d="100"/>
        </p:scale>
        <p:origin x="347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810" cy="479733"/>
          </a:xfrm>
          <a:prstGeom prst="rect">
            <a:avLst/>
          </a:prstGeom>
        </p:spPr>
        <p:txBody>
          <a:bodyPr vert="horz" lIns="94695" tIns="47347" rIns="94695" bIns="47347" rtlCol="0"/>
          <a:lstStyle>
            <a:lvl1pPr algn="l">
              <a:defRPr sz="1200"/>
            </a:lvl1pPr>
          </a:lstStyle>
          <a:p>
            <a:endParaRPr lang="en-US"/>
          </a:p>
        </p:txBody>
      </p:sp>
      <p:sp>
        <p:nvSpPr>
          <p:cNvPr id="3" name="Date Placeholder 2"/>
          <p:cNvSpPr>
            <a:spLocks noGrp="1"/>
          </p:cNvSpPr>
          <p:nvPr>
            <p:ph type="dt" sz="quarter" idx="1"/>
          </p:nvPr>
        </p:nvSpPr>
        <p:spPr>
          <a:xfrm>
            <a:off x="4143738" y="0"/>
            <a:ext cx="3169810" cy="479733"/>
          </a:xfrm>
          <a:prstGeom prst="rect">
            <a:avLst/>
          </a:prstGeom>
        </p:spPr>
        <p:txBody>
          <a:bodyPr vert="horz" lIns="94695" tIns="47347" rIns="94695" bIns="47347" rtlCol="0"/>
          <a:lstStyle>
            <a:lvl1pPr algn="r">
              <a:defRPr sz="1200"/>
            </a:lvl1pPr>
          </a:lstStyle>
          <a:p>
            <a:fld id="{EA1FB8E6-C46A-4C05-B8EC-BF2476F1E795}" type="datetimeFigureOut">
              <a:rPr lang="en-US" smtClean="0"/>
              <a:t>6/15/2020</a:t>
            </a:fld>
            <a:endParaRPr lang="en-US"/>
          </a:p>
        </p:txBody>
      </p:sp>
      <p:sp>
        <p:nvSpPr>
          <p:cNvPr id="4" name="Footer Placeholder 3"/>
          <p:cNvSpPr>
            <a:spLocks noGrp="1"/>
          </p:cNvSpPr>
          <p:nvPr>
            <p:ph type="ftr" sz="quarter" idx="2"/>
          </p:nvPr>
        </p:nvSpPr>
        <p:spPr>
          <a:xfrm>
            <a:off x="1" y="9119831"/>
            <a:ext cx="3169810" cy="479733"/>
          </a:xfrm>
          <a:prstGeom prst="rect">
            <a:avLst/>
          </a:prstGeom>
        </p:spPr>
        <p:txBody>
          <a:bodyPr vert="horz" lIns="94695" tIns="47347" rIns="94695" bIns="47347" rtlCol="0" anchor="b"/>
          <a:lstStyle>
            <a:lvl1pPr algn="l">
              <a:defRPr sz="1200"/>
            </a:lvl1pPr>
          </a:lstStyle>
          <a:p>
            <a:endParaRPr lang="en-US"/>
          </a:p>
        </p:txBody>
      </p:sp>
      <p:sp>
        <p:nvSpPr>
          <p:cNvPr id="5" name="Slide Number Placeholder 4"/>
          <p:cNvSpPr>
            <a:spLocks noGrp="1"/>
          </p:cNvSpPr>
          <p:nvPr>
            <p:ph type="sldNum" sz="quarter" idx="3"/>
          </p:nvPr>
        </p:nvSpPr>
        <p:spPr>
          <a:xfrm>
            <a:off x="4143738" y="9119831"/>
            <a:ext cx="3169810" cy="479733"/>
          </a:xfrm>
          <a:prstGeom prst="rect">
            <a:avLst/>
          </a:prstGeom>
        </p:spPr>
        <p:txBody>
          <a:bodyPr vert="horz" lIns="94695" tIns="47347" rIns="94695" bIns="47347" rtlCol="0" anchor="b"/>
          <a:lstStyle>
            <a:lvl1pPr algn="r">
              <a:defRPr sz="1200"/>
            </a:lvl1pPr>
          </a:lstStyle>
          <a:p>
            <a:fld id="{F94DE9B5-E5DB-42FD-95BA-94F383C92FD8}" type="slidenum">
              <a:rPr lang="en-US" smtClean="0"/>
              <a:t>‹#›</a:t>
            </a:fld>
            <a:endParaRPr lang="en-US"/>
          </a:p>
        </p:txBody>
      </p:sp>
    </p:spTree>
    <p:extLst>
      <p:ext uri="{BB962C8B-B14F-4D97-AF65-F5344CB8AC3E}">
        <p14:creationId xmlns:p14="http://schemas.microsoft.com/office/powerpoint/2010/main" val="16588104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810" cy="479733"/>
          </a:xfrm>
          <a:prstGeom prst="rect">
            <a:avLst/>
          </a:prstGeom>
        </p:spPr>
        <p:txBody>
          <a:bodyPr vert="horz" lIns="94695" tIns="47347" rIns="94695" bIns="47347" rtlCol="0"/>
          <a:lstStyle>
            <a:lvl1pPr algn="l">
              <a:defRPr sz="1200"/>
            </a:lvl1pPr>
          </a:lstStyle>
          <a:p>
            <a:endParaRPr lang="en-US"/>
          </a:p>
        </p:txBody>
      </p:sp>
      <p:sp>
        <p:nvSpPr>
          <p:cNvPr id="3" name="Date Placeholder 2"/>
          <p:cNvSpPr>
            <a:spLocks noGrp="1"/>
          </p:cNvSpPr>
          <p:nvPr>
            <p:ph type="dt" idx="1"/>
          </p:nvPr>
        </p:nvSpPr>
        <p:spPr>
          <a:xfrm>
            <a:off x="4143738" y="0"/>
            <a:ext cx="3169810" cy="479733"/>
          </a:xfrm>
          <a:prstGeom prst="rect">
            <a:avLst/>
          </a:prstGeom>
        </p:spPr>
        <p:txBody>
          <a:bodyPr vert="horz" lIns="94695" tIns="47347" rIns="94695" bIns="47347" rtlCol="0"/>
          <a:lstStyle>
            <a:lvl1pPr algn="r">
              <a:defRPr sz="1200"/>
            </a:lvl1pPr>
          </a:lstStyle>
          <a:p>
            <a:fld id="{AFCFBF69-375F-6D4E-A1E3-56146365947B}" type="datetimeFigureOut">
              <a:rPr lang="en-US" smtClean="0"/>
              <a:t>6/15/2020</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4695" tIns="47347" rIns="94695" bIns="47347" rtlCol="0" anchor="ctr"/>
          <a:lstStyle/>
          <a:p>
            <a:endParaRPr lang="en-US"/>
          </a:p>
        </p:txBody>
      </p:sp>
      <p:sp>
        <p:nvSpPr>
          <p:cNvPr id="5" name="Notes Placeholder 4"/>
          <p:cNvSpPr>
            <a:spLocks noGrp="1"/>
          </p:cNvSpPr>
          <p:nvPr>
            <p:ph type="body" sz="quarter" idx="3"/>
          </p:nvPr>
        </p:nvSpPr>
        <p:spPr>
          <a:xfrm>
            <a:off x="730859" y="4559916"/>
            <a:ext cx="5853483" cy="4320867"/>
          </a:xfrm>
          <a:prstGeom prst="rect">
            <a:avLst/>
          </a:prstGeom>
        </p:spPr>
        <p:txBody>
          <a:bodyPr vert="horz" lIns="94695" tIns="47347" rIns="94695" bIns="473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831"/>
            <a:ext cx="3169810" cy="479733"/>
          </a:xfrm>
          <a:prstGeom prst="rect">
            <a:avLst/>
          </a:prstGeom>
        </p:spPr>
        <p:txBody>
          <a:bodyPr vert="horz" lIns="94695" tIns="47347" rIns="94695" bIns="47347" rtlCol="0" anchor="b"/>
          <a:lstStyle>
            <a:lvl1pPr algn="l">
              <a:defRPr sz="1200"/>
            </a:lvl1pPr>
          </a:lstStyle>
          <a:p>
            <a:endParaRPr lang="en-US"/>
          </a:p>
        </p:txBody>
      </p:sp>
      <p:sp>
        <p:nvSpPr>
          <p:cNvPr id="7" name="Slide Number Placeholder 6"/>
          <p:cNvSpPr>
            <a:spLocks noGrp="1"/>
          </p:cNvSpPr>
          <p:nvPr>
            <p:ph type="sldNum" sz="quarter" idx="5"/>
          </p:nvPr>
        </p:nvSpPr>
        <p:spPr>
          <a:xfrm>
            <a:off x="4143738" y="9119831"/>
            <a:ext cx="3169810" cy="479733"/>
          </a:xfrm>
          <a:prstGeom prst="rect">
            <a:avLst/>
          </a:prstGeom>
        </p:spPr>
        <p:txBody>
          <a:bodyPr vert="horz" lIns="94695" tIns="47347" rIns="94695" bIns="47347" rtlCol="0" anchor="b"/>
          <a:lstStyle>
            <a:lvl1pPr algn="r">
              <a:defRPr sz="1200"/>
            </a:lvl1pPr>
          </a:lstStyle>
          <a:p>
            <a:fld id="{ADF10427-3FC5-7946-9487-6DCC1B0D4E86}" type="slidenum">
              <a:rPr lang="en-US" smtClean="0"/>
              <a:t>‹#›</a:t>
            </a:fld>
            <a:endParaRPr lang="en-US"/>
          </a:p>
        </p:txBody>
      </p:sp>
    </p:spTree>
    <p:extLst>
      <p:ext uri="{BB962C8B-B14F-4D97-AF65-F5344CB8AC3E}">
        <p14:creationId xmlns:p14="http://schemas.microsoft.com/office/powerpoint/2010/main" val="17443178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inkedin.com/company/alliant-quality"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youtube.com/channel/UC9mITtil3mHpVNd87vaxD6w" TargetMode="External"/><Relationship Id="rId5" Type="http://schemas.openxmlformats.org/officeDocument/2006/relationships/hyperlink" Target="https://twitter.com/alliantquality" TargetMode="External"/><Relationship Id="rId4" Type="http://schemas.openxmlformats.org/officeDocument/2006/relationships/hyperlink" Target="https://www.facebook.com/alliantqualityor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preserve the quality of the audio, we will keep all lines muted. Please chat your questions to &lt;insert name of chat moderator&gt; using the WebEx chat function, &lt;insert name of chat moderator&gt; will keep an eye out for questions and repeat them back for us when we get to the Q&amp;A.</a:t>
            </a:r>
          </a:p>
          <a:p>
            <a:endParaRPr lang="en-US" dirty="0"/>
          </a:p>
          <a:p>
            <a:r>
              <a:rPr lang="en-US" dirty="0"/>
              <a:t>Throughout the call, there will be polling questions to get to know you a little better and well as for you to share your feedback with us on this presentation. A copy of the slides may be found on the Alliant Quality website.</a:t>
            </a:r>
          </a:p>
        </p:txBody>
      </p:sp>
      <p:sp>
        <p:nvSpPr>
          <p:cNvPr id="4" name="Slide Number Placeholder 3"/>
          <p:cNvSpPr>
            <a:spLocks noGrp="1"/>
          </p:cNvSpPr>
          <p:nvPr>
            <p:ph type="sldNum" sz="quarter" idx="10"/>
          </p:nvPr>
        </p:nvSpPr>
        <p:spPr/>
        <p:txBody>
          <a:bodyPr/>
          <a:lstStyle/>
          <a:p>
            <a:fld id="{F815323B-5E71-44FD-B17F-89C728EFAAEE}" type="slidenum">
              <a:rPr lang="en-US" smtClean="0"/>
              <a:t>1</a:t>
            </a:fld>
            <a:endParaRPr lang="en-US"/>
          </a:p>
        </p:txBody>
      </p:sp>
    </p:spTree>
    <p:extLst>
      <p:ext uri="{BB962C8B-B14F-4D97-AF65-F5344CB8AC3E}">
        <p14:creationId xmlns:p14="http://schemas.microsoft.com/office/powerpoint/2010/main" val="3295214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[Customize as needed for topics addressed] This presentation will cover the following aspects of the five aims. Explain connection between the aims and the content.</a:t>
            </a:r>
          </a:p>
          <a:p>
            <a:endParaRPr lang="en-US" dirty="0"/>
          </a:p>
          <a:p>
            <a:pPr marL="228600" lvl="0" indent="-228600">
              <a:buFont typeface="+mj-lt"/>
              <a:buAutoNum type="arabicPeriod"/>
            </a:pPr>
            <a:r>
              <a:rPr lang="en-US" sz="1200" i="1" kern="1200" dirty="0">
                <a:solidFill>
                  <a:schemeClr val="tx1"/>
                </a:solidFill>
                <a:effectLst/>
                <a:latin typeface="+mn-lt"/>
                <a:ea typeface="+mn-ea"/>
                <a:cs typeface="+mn-cs"/>
              </a:rPr>
              <a:t>Improve Behavioral Health Outcomes, focusing on Decreased Opioid Misuse</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Increase Patient Safety </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Increase Chronic Disease Self-Management (Cardiac and Vascular Health, Diabetes, slowing and preventing End Stage Renal Disease (ESRD))</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Increase Quality of Care Transitions</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i="1" kern="1200" dirty="0">
                <a:solidFill>
                  <a:schemeClr val="tx1"/>
                </a:solidFill>
                <a:effectLst/>
                <a:latin typeface="+mn-lt"/>
                <a:ea typeface="+mn-ea"/>
                <a:cs typeface="+mn-cs"/>
              </a:rPr>
              <a:t>Improve Nursing Home Quality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F10427-3FC5-7946-9487-6DCC1B0D4E86}" type="slidenum">
              <a:rPr lang="en-US" smtClean="0"/>
              <a:t>2</a:t>
            </a:fld>
            <a:endParaRPr lang="en-US"/>
          </a:p>
        </p:txBody>
      </p:sp>
    </p:spTree>
    <p:extLst>
      <p:ext uri="{BB962C8B-B14F-4D97-AF65-F5344CB8AC3E}">
        <p14:creationId xmlns:p14="http://schemas.microsoft.com/office/powerpoint/2010/main" val="417445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could be a bio or a story slide - share a little something about you that connects you to the work.</a:t>
            </a:r>
          </a:p>
          <a:p>
            <a:endParaRPr lang="en-US" dirty="0"/>
          </a:p>
        </p:txBody>
      </p:sp>
      <p:sp>
        <p:nvSpPr>
          <p:cNvPr id="4" name="Slide Number Placeholder 3"/>
          <p:cNvSpPr>
            <a:spLocks noGrp="1"/>
          </p:cNvSpPr>
          <p:nvPr>
            <p:ph type="sldNum" sz="quarter" idx="5"/>
          </p:nvPr>
        </p:nvSpPr>
        <p:spPr/>
        <p:txBody>
          <a:bodyPr/>
          <a:lstStyle/>
          <a:p>
            <a:fld id="{ADF10427-3FC5-7946-9487-6DCC1B0D4E86}" type="slidenum">
              <a:rPr lang="en-US" smtClean="0"/>
              <a:t>3</a:t>
            </a:fld>
            <a:endParaRPr lang="en-US"/>
          </a:p>
        </p:txBody>
      </p:sp>
    </p:spTree>
    <p:extLst>
      <p:ext uri="{BB962C8B-B14F-4D97-AF65-F5344CB8AC3E}">
        <p14:creationId xmlns:p14="http://schemas.microsoft.com/office/powerpoint/2010/main" val="1513191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F10427-3FC5-7946-9487-6DCC1B0D4E86}" type="slidenum">
              <a:rPr lang="en-US" smtClean="0"/>
              <a:t>10</a:t>
            </a:fld>
            <a:endParaRPr lang="en-US"/>
          </a:p>
        </p:txBody>
      </p:sp>
    </p:spTree>
    <p:extLst>
      <p:ext uri="{BB962C8B-B14F-4D97-AF65-F5344CB8AC3E}">
        <p14:creationId xmlns:p14="http://schemas.microsoft.com/office/powerpoint/2010/main" val="420859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10427-3FC5-7946-9487-6DCC1B0D4E86}" type="slidenum">
              <a:rPr lang="en-US" smtClean="0"/>
              <a:t>22</a:t>
            </a:fld>
            <a:endParaRPr lang="en-US"/>
          </a:p>
        </p:txBody>
      </p:sp>
    </p:spTree>
    <p:extLst>
      <p:ext uri="{BB962C8B-B14F-4D97-AF65-F5344CB8AC3E}">
        <p14:creationId xmlns:p14="http://schemas.microsoft.com/office/powerpoint/2010/main" val="3249746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t>
            </a:r>
          </a:p>
          <a:p>
            <a:r>
              <a:rPr lang="en-US" sz="1200" b="1" i="0" u="none" strike="noStrike" kern="1200" dirty="0">
                <a:solidFill>
                  <a:schemeClr val="tx1"/>
                </a:solidFill>
                <a:effectLst/>
                <a:latin typeface="+mn-lt"/>
                <a:ea typeface="+mn-ea"/>
                <a:cs typeface="+mn-cs"/>
              </a:rPr>
              <a:t>About Alliant Quality</a:t>
            </a:r>
            <a:endParaRPr lang="en-US" sz="1200" b="0" i="0" u="none" strike="noStrike" kern="1200" dirty="0">
              <a:solidFill>
                <a:schemeClr val="tx1"/>
              </a:solidFill>
              <a:effectLst/>
              <a:latin typeface="+mn-lt"/>
              <a:ea typeface="+mn-ea"/>
              <a:cs typeface="+mn-cs"/>
            </a:endParaRPr>
          </a:p>
          <a:p>
            <a:pPr rtl="0" latinLnBrk="0"/>
            <a:r>
              <a:rPr lang="en-US" sz="1200" b="0" i="0" u="none" strike="noStrike" kern="1200" dirty="0">
                <a:solidFill>
                  <a:schemeClr val="tx1"/>
                </a:solidFill>
                <a:effectLst/>
                <a:latin typeface="+mn-lt"/>
                <a:ea typeface="+mn-ea"/>
                <a:cs typeface="+mn-cs"/>
              </a:rPr>
              <a:t>Alliant Quality is the quality improvement group of Alliant Health Solutions - the Quality Innovation Network-Quality Improvement Organization (QIN-QIO) for Alabama, Florida, Georgia, Kentucky, Louisiana, North Carolina and Tennessee.</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Alliant Health Solutions is a Network of Quality Innovation and Improvement Contractor (NQIIC) that implements task orders under an Indefinite Delivery/Indefinite Quantity (IDIQ) contract and currently supports quality improvement efforts to maximize impacts for QIN-QIO work, End-Stage Renal Disease (ESRD) Networks, hospital-focused large scale improvements, clinician-focused technical assistance, and other quality improvement work.</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Alliant Quality has worked with providers, clinicians, and beneficiaries across the southeast to collaborate to make healthcare better for almost 50 years.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t>
            </a:r>
          </a:p>
          <a:p>
            <a:pPr rtl="0" latinLnBrk="0"/>
            <a:r>
              <a:rPr lang="en-US" sz="1200" b="1" i="0" u="none" strike="noStrike" kern="1200" dirty="0">
                <a:solidFill>
                  <a:schemeClr val="tx1"/>
                </a:solidFill>
                <a:effectLst/>
                <a:latin typeface="+mn-lt"/>
                <a:ea typeface="+mn-ea"/>
                <a:cs typeface="+mn-cs"/>
              </a:rPr>
              <a:t>About our Program Directors</a:t>
            </a:r>
          </a:p>
          <a:p>
            <a:pPr rtl="0" latinLnBrk="0"/>
            <a:endParaRPr lang="en-US" sz="1200" b="0" i="0" u="none" strike="noStrike" kern="1200" dirty="0">
              <a:solidFill>
                <a:schemeClr val="tx1"/>
              </a:solidFill>
              <a:effectLst/>
              <a:latin typeface="+mn-lt"/>
              <a:ea typeface="+mn-ea"/>
              <a:cs typeface="+mn-cs"/>
            </a:endParaRPr>
          </a:p>
          <a:p>
            <a:pPr rtl="0" latinLnBrk="0"/>
            <a:r>
              <a:rPr lang="en-US" sz="1200" b="0" i="0" u="none" strike="noStrike" kern="1200" dirty="0">
                <a:solidFill>
                  <a:schemeClr val="tx1"/>
                </a:solidFill>
                <a:effectLst/>
                <a:latin typeface="+mn-lt"/>
                <a:ea typeface="+mn-ea"/>
                <a:cs typeface="+mn-cs"/>
              </a:rPr>
              <a:t>Contact: Leighann for her states and Jeana for the others… </a:t>
            </a:r>
          </a:p>
          <a:p>
            <a:pPr rtl="0" latinLnBrk="0"/>
            <a:endParaRPr lang="en-US" sz="1200" b="0" i="0" u="none" strike="noStrike" kern="1200" dirty="0">
              <a:solidFill>
                <a:schemeClr val="tx1"/>
              </a:solidFill>
              <a:effectLst/>
              <a:latin typeface="+mn-lt"/>
              <a:ea typeface="+mn-ea"/>
              <a:cs typeface="+mn-cs"/>
            </a:endParaRPr>
          </a:p>
          <a:p>
            <a:pPr rtl="0" latinLnBrk="0"/>
            <a:r>
              <a:rPr lang="en-US" sz="1200" b="0" i="0" u="none" strike="noStrike" kern="1200" dirty="0" err="1">
                <a:solidFill>
                  <a:schemeClr val="tx1"/>
                </a:solidFill>
                <a:effectLst/>
                <a:latin typeface="+mn-lt"/>
                <a:ea typeface="+mn-ea"/>
                <a:cs typeface="+mn-cs"/>
              </a:rPr>
              <a:t>Etc</a:t>
            </a:r>
            <a:r>
              <a:rPr lang="en-US" sz="1200" b="0" i="0" u="none" strike="noStrike"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ADF10427-3FC5-7946-9487-6DCC1B0D4E86}" type="slidenum">
              <a:rPr lang="en-US" smtClean="0"/>
              <a:t>23</a:t>
            </a:fld>
            <a:endParaRPr lang="en-US"/>
          </a:p>
        </p:txBody>
      </p:sp>
    </p:spTree>
    <p:extLst>
      <p:ext uri="{BB962C8B-B14F-4D97-AF65-F5344CB8AC3E}">
        <p14:creationId xmlns:p14="http://schemas.microsoft.com/office/powerpoint/2010/main" val="3094426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chat moderator can chat the links out at this time:</a:t>
            </a:r>
          </a:p>
          <a:p>
            <a:endParaRPr lang="en-US" dirty="0"/>
          </a:p>
          <a:p>
            <a:r>
              <a:rPr lang="en-US" sz="1200" b="0" i="0" u="none" strike="noStrike" kern="1200" dirty="0">
                <a:solidFill>
                  <a:schemeClr val="tx1"/>
                </a:solidFill>
                <a:effectLst/>
                <a:latin typeface="+mn-lt"/>
                <a:ea typeface="+mn-ea"/>
                <a:cs typeface="+mn-cs"/>
              </a:rPr>
              <a:t>LinkedIn: </a:t>
            </a:r>
            <a:r>
              <a:rPr lang="en-US" sz="1200" b="0" i="0" u="none" strike="noStrike" kern="1200" dirty="0">
                <a:solidFill>
                  <a:schemeClr val="tx1"/>
                </a:solidFill>
                <a:effectLst/>
                <a:latin typeface="+mn-lt"/>
                <a:ea typeface="+mn-ea"/>
                <a:cs typeface="+mn-cs"/>
                <a:hlinkClick r:id="rId3"/>
              </a:rPr>
              <a:t>https://www.linkedin.com/company/alliant-quality</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Facebook: </a:t>
            </a:r>
            <a:r>
              <a:rPr lang="en-US" sz="1200" b="0" i="0" u="none" strike="noStrike" kern="1200" dirty="0">
                <a:solidFill>
                  <a:schemeClr val="tx1"/>
                </a:solidFill>
                <a:effectLst/>
                <a:latin typeface="+mn-lt"/>
                <a:ea typeface="+mn-ea"/>
                <a:cs typeface="+mn-cs"/>
                <a:hlinkClick r:id="rId4"/>
              </a:rPr>
              <a:t>https://www.facebook.com/alliantqualityorg/</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Twitter: </a:t>
            </a:r>
            <a:r>
              <a:rPr lang="en-US" sz="1200" b="0" i="0" u="none" strike="noStrike" kern="1200" dirty="0">
                <a:solidFill>
                  <a:schemeClr val="tx1"/>
                </a:solidFill>
                <a:effectLst/>
                <a:latin typeface="+mn-lt"/>
                <a:ea typeface="+mn-ea"/>
                <a:cs typeface="+mn-cs"/>
                <a:hlinkClick r:id="rId5"/>
              </a:rPr>
              <a:t>https://twitter.com/alliantquality</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YouTube: </a:t>
            </a:r>
            <a:r>
              <a:rPr lang="en-US" sz="1200" b="0" i="0" u="none" strike="noStrike" kern="1200" dirty="0">
                <a:solidFill>
                  <a:schemeClr val="tx1"/>
                </a:solidFill>
                <a:effectLst/>
                <a:latin typeface="+mn-lt"/>
                <a:ea typeface="+mn-ea"/>
                <a:cs typeface="+mn-cs"/>
                <a:hlinkClick r:id="rId6"/>
              </a:rPr>
              <a:t>https://www.youtube.com/channel/UC9mITtil3mHpVNd87vaxD6w</a:t>
            </a:r>
            <a:r>
              <a:rPr lang="en-US" sz="1200" b="0" i="0" u="none" strike="noStrike" kern="1200" dirty="0">
                <a:solidFill>
                  <a:schemeClr val="tx1"/>
                </a:solidFill>
                <a:effectLst/>
                <a:latin typeface="+mn-lt"/>
                <a:ea typeface="+mn-ea"/>
                <a:cs typeface="+mn-cs"/>
              </a:rPr>
              <a:t>   </a:t>
            </a:r>
          </a:p>
          <a:p>
            <a:r>
              <a:rPr lang="en-US" dirty="0"/>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ADF10427-3FC5-7946-9487-6DCC1B0D4E86}" type="slidenum">
              <a:rPr lang="en-US" smtClean="0"/>
              <a:t>25</a:t>
            </a:fld>
            <a:endParaRPr lang="en-US"/>
          </a:p>
        </p:txBody>
      </p:sp>
    </p:spTree>
    <p:extLst>
      <p:ext uri="{BB962C8B-B14F-4D97-AF65-F5344CB8AC3E}">
        <p14:creationId xmlns:p14="http://schemas.microsoft.com/office/powerpoint/2010/main" val="4189858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wmf"/><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hyperlink" Target="https://www.facebook.com/alliantqualityorg/" TargetMode="External"/><Relationship Id="rId12"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hyperlink" Target="https://www.youtube.com/channel/UC9mITtil3mHpVNd87vaxD6w" TargetMode="External"/><Relationship Id="rId5" Type="http://schemas.openxmlformats.org/officeDocument/2006/relationships/hyperlink" Target="http://www.linkedin.com/company/alliant-quality" TargetMode="External"/><Relationship Id="rId10" Type="http://schemas.openxmlformats.org/officeDocument/2006/relationships/image" Target="../media/image17.png"/><Relationship Id="rId4" Type="http://schemas.openxmlformats.org/officeDocument/2006/relationships/image" Target="../media/image14.jpg"/><Relationship Id="rId9" Type="http://schemas.openxmlformats.org/officeDocument/2006/relationships/hyperlink" Target="https://twitter.com/alliantquality"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02D7144-275A-47B7-A69C-116FB37A2496}"/>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0" y="1422022"/>
            <a:ext cx="1984443" cy="2917131"/>
          </a:xfrm>
          <a:prstGeom prst="rect">
            <a:avLst/>
          </a:prstGeom>
        </p:spPr>
      </p:pic>
      <p:pic>
        <p:nvPicPr>
          <p:cNvPr id="15" name="Picture 14">
            <a:extLst>
              <a:ext uri="{FF2B5EF4-FFF2-40B4-BE49-F238E27FC236}">
                <a16:creationId xmlns:a16="http://schemas.microsoft.com/office/drawing/2014/main" id="{6D06D3B0-44B2-40F5-B4A0-FC4F4C164A05}"/>
              </a:ext>
              <a:ext uri="{C183D7F6-B498-43B3-948B-1728B52AA6E4}">
                <adec:decorative xmlns:adec="http://schemas.microsoft.com/office/drawing/2017/decorative" xmlns="" val="1"/>
              </a:ext>
            </a:extLst>
          </p:cNvPr>
          <p:cNvPicPr>
            <a:picLocks noChangeAspect="1"/>
          </p:cNvPicPr>
          <p:nvPr userDrawn="1"/>
        </p:nvPicPr>
        <p:blipFill rotWithShape="1">
          <a:blip r:embed="rId3"/>
          <a:srcRect l="3717" r="12951"/>
          <a:stretch/>
        </p:blipFill>
        <p:spPr>
          <a:xfrm>
            <a:off x="1834317" y="1319899"/>
            <a:ext cx="3482502" cy="2765142"/>
          </a:xfrm>
          <a:prstGeom prst="rect">
            <a:avLst/>
          </a:prstGeom>
        </p:spPr>
      </p:pic>
      <p:pic>
        <p:nvPicPr>
          <p:cNvPr id="17" name="Picture 16">
            <a:extLst>
              <a:ext uri="{FF2B5EF4-FFF2-40B4-BE49-F238E27FC236}">
                <a16:creationId xmlns:a16="http://schemas.microsoft.com/office/drawing/2014/main" id="{D362E509-4129-4003-9987-A4FB2A6E404A}"/>
              </a:ext>
              <a:ext uri="{C183D7F6-B498-43B3-948B-1728B52AA6E4}">
                <adec:decorative xmlns:adec="http://schemas.microsoft.com/office/drawing/2017/decorative" xmlns="" val="1"/>
              </a:ext>
            </a:extLst>
          </p:cNvPr>
          <p:cNvPicPr>
            <a:picLocks noChangeAspect="1"/>
          </p:cNvPicPr>
          <p:nvPr userDrawn="1"/>
        </p:nvPicPr>
        <p:blipFill rotWithShape="1">
          <a:blip r:embed="rId4"/>
          <a:srcRect l="10970" r="7457"/>
          <a:stretch/>
        </p:blipFill>
        <p:spPr>
          <a:xfrm>
            <a:off x="5121602" y="1699155"/>
            <a:ext cx="2194380" cy="2434526"/>
          </a:xfrm>
          <a:prstGeom prst="rect">
            <a:avLst/>
          </a:prstGeom>
        </p:spPr>
      </p:pic>
      <p:pic>
        <p:nvPicPr>
          <p:cNvPr id="19" name="Picture 18">
            <a:extLst>
              <a:ext uri="{FF2B5EF4-FFF2-40B4-BE49-F238E27FC236}">
                <a16:creationId xmlns:a16="http://schemas.microsoft.com/office/drawing/2014/main" id="{E6850A22-8FC9-4AA4-A893-DF775F9A6820}"/>
              </a:ext>
              <a:ext uri="{C183D7F6-B498-43B3-948B-1728B52AA6E4}">
                <adec:decorative xmlns:adec="http://schemas.microsoft.com/office/drawing/2017/decorative" xmlns="" val="1"/>
              </a:ext>
            </a:extLst>
          </p:cNvPr>
          <p:cNvPicPr>
            <a:picLocks noChangeAspect="1"/>
          </p:cNvPicPr>
          <p:nvPr userDrawn="1"/>
        </p:nvPicPr>
        <p:blipFill rotWithShape="1">
          <a:blip r:embed="rId5"/>
          <a:srcRect l="13867" r="14837" b="5740"/>
          <a:stretch/>
        </p:blipFill>
        <p:spPr>
          <a:xfrm>
            <a:off x="7079188" y="1235414"/>
            <a:ext cx="2077510" cy="3103740"/>
          </a:xfrm>
          <a:prstGeom prst="rect">
            <a:avLst/>
          </a:prstGeom>
        </p:spPr>
      </p:pic>
      <p:pic>
        <p:nvPicPr>
          <p:cNvPr id="12" name="Picture 11">
            <a:extLst>
              <a:ext uri="{C183D7F6-B498-43B3-948B-1728B52AA6E4}">
                <adec:decorative xmlns:adec="http://schemas.microsoft.com/office/drawing/2017/decorative" xmlns=""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909" b="1"/>
          <a:stretch/>
        </p:blipFill>
        <p:spPr>
          <a:xfrm rot="10800000">
            <a:off x="-12697" y="3283370"/>
            <a:ext cx="9169394" cy="1884156"/>
          </a:xfrm>
          <a:prstGeom prst="rect">
            <a:avLst/>
          </a:prstGeom>
          <a:ln>
            <a:noFill/>
          </a:ln>
          <a:effectLst>
            <a:innerShdw blurRad="114300">
              <a:srgbClr val="00539B"/>
            </a:innerShdw>
          </a:effectLst>
        </p:spPr>
      </p:pic>
      <p:pic>
        <p:nvPicPr>
          <p:cNvPr id="14" name="Picture 13">
            <a:extLst>
              <a:ext uri="{FF2B5EF4-FFF2-40B4-BE49-F238E27FC236}">
                <a16:creationId xmlns:a16="http://schemas.microsoft.com/office/drawing/2014/main" id="{9F926268-4AB0-4C7B-9816-5F72C67F8BDC}"/>
              </a:ext>
              <a:ext uri="{C183D7F6-B498-43B3-948B-1728B52AA6E4}">
                <adec:decorative xmlns:adec="http://schemas.microsoft.com/office/drawing/2017/decorative" xmlns=""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909" b="1"/>
          <a:stretch/>
        </p:blipFill>
        <p:spPr>
          <a:xfrm>
            <a:off x="0" y="-53938"/>
            <a:ext cx="9156697" cy="2583102"/>
          </a:xfrm>
          <a:prstGeom prst="rect">
            <a:avLst/>
          </a:prstGeom>
          <a:ln>
            <a:noFill/>
          </a:ln>
          <a:effectLst>
            <a:innerShdw blurRad="114300">
              <a:srgbClr val="00539B"/>
            </a:innerShdw>
          </a:effectLst>
        </p:spPr>
      </p:pic>
      <p:sp>
        <p:nvSpPr>
          <p:cNvPr id="9" name="Title 8">
            <a:extLst>
              <a:ext uri="{FF2B5EF4-FFF2-40B4-BE49-F238E27FC236}">
                <a16:creationId xmlns:a16="http://schemas.microsoft.com/office/drawing/2014/main" id="{252E3C3B-19ED-4504-9232-F4E9BD4A2F4C}"/>
              </a:ext>
            </a:extLst>
          </p:cNvPr>
          <p:cNvSpPr>
            <a:spLocks noGrp="1"/>
          </p:cNvSpPr>
          <p:nvPr>
            <p:ph type="title"/>
          </p:nvPr>
        </p:nvSpPr>
        <p:spPr/>
        <p:txBody>
          <a:bodyPr/>
          <a:lstStyle>
            <a:lvl1pPr>
              <a:defRPr>
                <a:solidFill>
                  <a:srgbClr val="00539B"/>
                </a:solidFill>
              </a:defRPr>
            </a:lvl1pPr>
          </a:lstStyle>
          <a:p>
            <a:r>
              <a:rPr lang="en-US" dirty="0"/>
              <a:t>Click to edit Master title style</a:t>
            </a:r>
          </a:p>
        </p:txBody>
      </p:sp>
      <p:pic>
        <p:nvPicPr>
          <p:cNvPr id="18" name="Picture 17">
            <a:extLst>
              <a:ext uri="{FF2B5EF4-FFF2-40B4-BE49-F238E27FC236}">
                <a16:creationId xmlns:a16="http://schemas.microsoft.com/office/drawing/2014/main" id="{A8612C45-5793-0F49-AFD5-53BF4B672976}"/>
              </a:ext>
              <a:ext uri="{C183D7F6-B498-43B3-948B-1728B52AA6E4}">
                <adec:decorative xmlns:adec="http://schemas.microsoft.com/office/drawing/2017/decorative" xmlns="" val="1"/>
              </a:ext>
            </a:extLst>
          </p:cNvPr>
          <p:cNvPicPr>
            <a:picLocks noChangeAspect="1"/>
          </p:cNvPicPr>
          <p:nvPr userDrawn="1"/>
        </p:nvPicPr>
        <p:blipFill>
          <a:blip r:embed="rId7"/>
          <a:stretch>
            <a:fillRect/>
          </a:stretch>
        </p:blipFill>
        <p:spPr>
          <a:xfrm>
            <a:off x="5694543" y="4656256"/>
            <a:ext cx="3242877" cy="347787"/>
          </a:xfrm>
          <a:prstGeom prst="rect">
            <a:avLst/>
          </a:prstGeom>
        </p:spPr>
      </p:pic>
      <p:sp>
        <p:nvSpPr>
          <p:cNvPr id="5" name="Text Placeholder 4">
            <a:extLst>
              <a:ext uri="{FF2B5EF4-FFF2-40B4-BE49-F238E27FC236}">
                <a16:creationId xmlns:a16="http://schemas.microsoft.com/office/drawing/2014/main" id="{B0A6F905-7CB9-2245-838C-C6CD8552CF45}"/>
              </a:ext>
            </a:extLst>
          </p:cNvPr>
          <p:cNvSpPr>
            <a:spLocks noGrp="1"/>
          </p:cNvSpPr>
          <p:nvPr>
            <p:ph type="body" sz="quarter" idx="10" hasCustomPrompt="1"/>
          </p:nvPr>
        </p:nvSpPr>
        <p:spPr>
          <a:xfrm>
            <a:off x="963681" y="3899175"/>
            <a:ext cx="1705948" cy="297457"/>
          </a:xfrm>
        </p:spPr>
        <p:txBody>
          <a:bodyPr>
            <a:noAutofit/>
          </a:bodyPr>
          <a:lstStyle>
            <a:lvl1pPr marL="0" indent="0" algn="ctr">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Month ##, ####</a:t>
            </a:r>
          </a:p>
        </p:txBody>
      </p:sp>
      <p:sp>
        <p:nvSpPr>
          <p:cNvPr id="8" name="Text Placeholder 7">
            <a:extLst>
              <a:ext uri="{FF2B5EF4-FFF2-40B4-BE49-F238E27FC236}">
                <a16:creationId xmlns:a16="http://schemas.microsoft.com/office/drawing/2014/main" id="{51D51CF1-2F60-DC43-B1D7-8283D8D3C3DE}"/>
              </a:ext>
            </a:extLst>
          </p:cNvPr>
          <p:cNvSpPr>
            <a:spLocks noGrp="1"/>
          </p:cNvSpPr>
          <p:nvPr>
            <p:ph type="body" sz="quarter" idx="11" hasCustomPrompt="1"/>
          </p:nvPr>
        </p:nvSpPr>
        <p:spPr>
          <a:xfrm>
            <a:off x="136525" y="4248267"/>
            <a:ext cx="4435475" cy="815975"/>
          </a:xfrm>
        </p:spPr>
        <p:txBody>
          <a:bodyPr>
            <a:noAutofit/>
          </a:bodyPr>
          <a:lstStyle>
            <a:lvl1pPr marL="0" indent="0" algn="l">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algn="l"/>
            <a:r>
              <a:rPr lang="en-US" sz="1400" b="0" dirty="0"/>
              <a:t>Presented by:</a:t>
            </a:r>
          </a:p>
          <a:p>
            <a:pPr algn="l"/>
            <a:r>
              <a:rPr lang="en-US" sz="1400" b="0" dirty="0"/>
              <a:t>Name, credentials</a:t>
            </a:r>
          </a:p>
          <a:p>
            <a:pPr algn="l"/>
            <a:r>
              <a:rPr lang="en-US" sz="1400" b="0" dirty="0"/>
              <a:t>Role</a:t>
            </a:r>
          </a:p>
        </p:txBody>
      </p:sp>
    </p:spTree>
    <p:extLst>
      <p:ext uri="{BB962C8B-B14F-4D97-AF65-F5344CB8AC3E}">
        <p14:creationId xmlns:p14="http://schemas.microsoft.com/office/powerpoint/2010/main" val="34731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 Line Title &amp; 5 Bullet Levels">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xmlns="" val="1"/>
              </a:ext>
            </a:extLst>
          </p:cNvPr>
          <p:cNvSpPr/>
          <p:nvPr/>
        </p:nvSpPr>
        <p:spPr>
          <a:xfrm>
            <a:off x="0" y="313017"/>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672307"/>
            <a:ext cx="8216939" cy="997467"/>
          </a:xfrm>
        </p:spPr>
        <p:txBody>
          <a:bodyPr anchor="t">
            <a:noAutofit/>
          </a:bodyPr>
          <a:lstStyle>
            <a:lvl1pPr algn="l">
              <a:defRPr sz="3200" b="1">
                <a:solidFill>
                  <a:srgbClr val="00539B"/>
                </a:solidFill>
              </a:defRPr>
            </a:lvl1pPr>
          </a:lstStyle>
          <a:p>
            <a:r>
              <a:rPr lang="en-US" dirty="0"/>
              <a:t>Click to edit Master title style – Use this style for longer titles</a:t>
            </a:r>
          </a:p>
        </p:txBody>
      </p:sp>
      <p:sp>
        <p:nvSpPr>
          <p:cNvPr id="3" name="Content Placeholder 2"/>
          <p:cNvSpPr>
            <a:spLocks noGrp="1"/>
          </p:cNvSpPr>
          <p:nvPr>
            <p:ph idx="1"/>
          </p:nvPr>
        </p:nvSpPr>
        <p:spPr>
          <a:xfrm>
            <a:off x="444540" y="1815192"/>
            <a:ext cx="8229600" cy="2841715"/>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C183D7F6-B498-43B3-948B-1728B52AA6E4}">
                <adec:decorative xmlns:adec="http://schemas.microsoft.com/office/drawing/2017/decorative" xmlns="" val="1"/>
              </a:ext>
            </a:extLst>
          </p:cNvPr>
          <p:cNvSpPr/>
          <p:nvPr/>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C183D7F6-B498-43B3-948B-1728B52AA6E4}">
                <adec:decorative xmlns:adec="http://schemas.microsoft.com/office/drawing/2017/decorative" xmlns="" val="1"/>
              </a:ext>
            </a:extLst>
          </p:cNvPr>
          <p:cNvSpPr/>
          <p:nvPr/>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spTree>
    <p:extLst>
      <p:ext uri="{BB962C8B-B14F-4D97-AF65-F5344CB8AC3E}">
        <p14:creationId xmlns:p14="http://schemas.microsoft.com/office/powerpoint/2010/main" val="263535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Line Title text_portrait">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xmlns="" val="1"/>
              </a:ext>
            </a:extLst>
          </p:cNvPr>
          <p:cNvSpPr/>
          <p:nvPr/>
        </p:nvSpPr>
        <p:spPr>
          <a:xfrm>
            <a:off x="-10565" y="377176"/>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72307"/>
            <a:ext cx="8216939" cy="481013"/>
          </a:xfrm>
        </p:spPr>
        <p:txBody>
          <a:bodyPr anchor="t">
            <a:noAutofit/>
          </a:bodyPr>
          <a:lstStyle>
            <a:lvl1pPr algn="l">
              <a:defRPr sz="3200" b="1">
                <a:solidFill>
                  <a:srgbClr val="00539B"/>
                </a:solidFill>
              </a:defRPr>
            </a:lvl1pPr>
          </a:lstStyle>
          <a:p>
            <a:r>
              <a:rPr lang="en-US" dirty="0"/>
              <a:t>Click to edit Master title style</a:t>
            </a:r>
          </a:p>
        </p:txBody>
      </p:sp>
      <p:sp>
        <p:nvSpPr>
          <p:cNvPr id="3" name="Content Placeholder 2"/>
          <p:cNvSpPr>
            <a:spLocks noGrp="1"/>
          </p:cNvSpPr>
          <p:nvPr>
            <p:ph idx="1"/>
          </p:nvPr>
        </p:nvSpPr>
        <p:spPr>
          <a:xfrm rot="5400000">
            <a:off x="2831067" y="-1075126"/>
            <a:ext cx="3469207" cy="8216941"/>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C183D7F6-B498-43B3-948B-1728B52AA6E4}">
                <adec:decorative xmlns:adec="http://schemas.microsoft.com/office/drawing/2017/decorative" xmlns="" val="1"/>
              </a:ext>
            </a:extLst>
          </p:cNvPr>
          <p:cNvSpPr/>
          <p:nvPr/>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C183D7F6-B498-43B3-948B-1728B52AA6E4}">
                <adec:decorative xmlns:adec="http://schemas.microsoft.com/office/drawing/2017/decorative" xmlns="" val="1"/>
              </a:ext>
            </a:extLst>
          </p:cNvPr>
          <p:cNvSpPr/>
          <p:nvPr/>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spTree>
    <p:extLst>
      <p:ext uri="{BB962C8B-B14F-4D97-AF65-F5344CB8AC3E}">
        <p14:creationId xmlns:p14="http://schemas.microsoft.com/office/powerpoint/2010/main" val="1171780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C2B4A8-8CCE-48CF-8A0A-9C420F5CD9E1}"/>
              </a:ext>
              <a:ext uri="{C183D7F6-B498-43B3-948B-1728B52AA6E4}">
                <adec:decorative xmlns:adec="http://schemas.microsoft.com/office/drawing/2017/decorative" xmlns="" val="1"/>
              </a:ext>
            </a:extLst>
          </p:cNvPr>
          <p:cNvSpPr/>
          <p:nvPr/>
        </p:nvSpPr>
        <p:spPr>
          <a:xfrm>
            <a:off x="0" y="303170"/>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b="1" dirty="0">
              <a:solidFill>
                <a:schemeClr val="tx1"/>
              </a:solidFill>
            </a:endParaRPr>
          </a:p>
        </p:txBody>
      </p:sp>
    </p:spTree>
    <p:extLst>
      <p:ext uri="{BB962C8B-B14F-4D97-AF65-F5344CB8AC3E}">
        <p14:creationId xmlns:p14="http://schemas.microsoft.com/office/powerpoint/2010/main" val="1742860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inging it Home">
    <p:spTree>
      <p:nvGrpSpPr>
        <p:cNvPr id="1" name=""/>
        <p:cNvGrpSpPr/>
        <p:nvPr/>
      </p:nvGrpSpPr>
      <p:grpSpPr>
        <a:xfrm>
          <a:off x="0" y="0"/>
          <a:ext cx="0" cy="0"/>
          <a:chOff x="0" y="0"/>
          <a:chExt cx="0" cy="0"/>
        </a:xfrm>
      </p:grpSpPr>
      <p:pic>
        <p:nvPicPr>
          <p:cNvPr id="8" name="Picture 7" descr="Multicolored thread connecting pins on a board in the shape of a heart">
            <a:extLst>
              <a:ext uri="{FF2B5EF4-FFF2-40B4-BE49-F238E27FC236}">
                <a16:creationId xmlns:a16="http://schemas.microsoft.com/office/drawing/2014/main" id="{1764039A-0599-4755-8A1A-D015128C32FE}"/>
              </a:ext>
            </a:extLst>
          </p:cNvPr>
          <p:cNvPicPr>
            <a:picLocks noChangeAspect="1"/>
          </p:cNvPicPr>
          <p:nvPr userDrawn="1"/>
        </p:nvPicPr>
        <p:blipFill>
          <a:blip r:embed="rId2"/>
          <a:stretch>
            <a:fillRect/>
          </a:stretch>
        </p:blipFill>
        <p:spPr>
          <a:xfrm>
            <a:off x="-1" y="517041"/>
            <a:ext cx="9152467" cy="5487974"/>
          </a:xfrm>
          <a:prstGeom prst="rect">
            <a:avLst/>
          </a:prstGeom>
        </p:spPr>
      </p:pic>
      <p:sp>
        <p:nvSpPr>
          <p:cNvPr id="10" name="Rectangle 9">
            <a:extLst>
              <a:ext uri="{FF2B5EF4-FFF2-40B4-BE49-F238E27FC236}">
                <a16:creationId xmlns:a16="http://schemas.microsoft.com/office/drawing/2014/main" id="{CAC2B4A8-8CCE-48CF-8A0A-9C420F5CD9E1}"/>
              </a:ext>
              <a:ext uri="{C183D7F6-B498-43B3-948B-1728B52AA6E4}">
                <adec:decorative xmlns:adec="http://schemas.microsoft.com/office/drawing/2017/decorative" xmlns="" val="1"/>
              </a:ext>
            </a:extLst>
          </p:cNvPr>
          <p:cNvSpPr/>
          <p:nvPr/>
        </p:nvSpPr>
        <p:spPr>
          <a:xfrm>
            <a:off x="0" y="303170"/>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b="1" dirty="0">
              <a:solidFill>
                <a:schemeClr val="tx1"/>
              </a:solidFill>
            </a:endParaRPr>
          </a:p>
        </p:txBody>
      </p:sp>
      <p:sp>
        <p:nvSpPr>
          <p:cNvPr id="4" name="Title 3">
            <a:extLst>
              <a:ext uri="{FF2B5EF4-FFF2-40B4-BE49-F238E27FC236}">
                <a16:creationId xmlns:a16="http://schemas.microsoft.com/office/drawing/2014/main" id="{3C72F564-A03B-440F-80D3-DE249BCB8466}"/>
              </a:ext>
            </a:extLst>
          </p:cNvPr>
          <p:cNvSpPr>
            <a:spLocks noGrp="1"/>
          </p:cNvSpPr>
          <p:nvPr>
            <p:ph type="title"/>
          </p:nvPr>
        </p:nvSpPr>
        <p:spPr>
          <a:xfrm>
            <a:off x="361667" y="-599079"/>
            <a:ext cx="7586133" cy="480162"/>
          </a:xfrm>
        </p:spPr>
        <p:txBody>
          <a:bodyPr/>
          <a:lstStyle/>
          <a:p>
            <a:r>
              <a:rPr lang="en-US" dirty="0"/>
              <a:t>Click to edit Master title style</a:t>
            </a:r>
          </a:p>
        </p:txBody>
      </p:sp>
      <p:sp>
        <p:nvSpPr>
          <p:cNvPr id="5" name="TextBox 4">
            <a:extLst>
              <a:ext uri="{FF2B5EF4-FFF2-40B4-BE49-F238E27FC236}">
                <a16:creationId xmlns:a16="http://schemas.microsoft.com/office/drawing/2014/main" id="{1C489272-AEEB-4F48-882D-CF467434DC6A}"/>
              </a:ext>
            </a:extLst>
          </p:cNvPr>
          <p:cNvSpPr txBox="1"/>
          <p:nvPr userDrawn="1"/>
        </p:nvSpPr>
        <p:spPr>
          <a:xfrm>
            <a:off x="4285395" y="2800482"/>
            <a:ext cx="3498631" cy="584775"/>
          </a:xfrm>
          <a:prstGeom prst="rect">
            <a:avLst/>
          </a:prstGeom>
          <a:noFill/>
        </p:spPr>
        <p:txBody>
          <a:bodyPr wrap="square" rtlCol="0">
            <a:spAutoFit/>
          </a:bodyPr>
          <a:lstStyle/>
          <a:p>
            <a:r>
              <a:rPr lang="en-US" sz="3200" b="1" dirty="0">
                <a:solidFill>
                  <a:srgbClr val="00539B"/>
                </a:solidFill>
              </a:rPr>
              <a:t>Bringing it Home</a:t>
            </a:r>
          </a:p>
        </p:txBody>
      </p:sp>
    </p:spTree>
    <p:extLst>
      <p:ext uri="{BB962C8B-B14F-4D97-AF65-F5344CB8AC3E}">
        <p14:creationId xmlns:p14="http://schemas.microsoft.com/office/powerpoint/2010/main" val="3068357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1B3E8-099D-44CE-B23D-4510EDCA7375}"/>
              </a:ext>
            </a:extLst>
          </p:cNvPr>
          <p:cNvSpPr>
            <a:spLocks noGrp="1"/>
          </p:cNvSpPr>
          <p:nvPr>
            <p:ph type="title"/>
          </p:nvPr>
        </p:nvSpPr>
        <p:spPr>
          <a:xfrm>
            <a:off x="486723" y="2331669"/>
            <a:ext cx="8170554" cy="480162"/>
          </a:xfrm>
        </p:spPr>
        <p:txBody>
          <a:bodyPr/>
          <a:lstStyle>
            <a:lvl1pPr>
              <a:defRPr>
                <a:solidFill>
                  <a:srgbClr val="00539B"/>
                </a:solidFill>
              </a:defRPr>
            </a:lvl1pPr>
          </a:lstStyle>
          <a:p>
            <a:r>
              <a:rPr lang="en-US" dirty="0"/>
              <a:t>Click to edit Master title style</a:t>
            </a:r>
          </a:p>
        </p:txBody>
      </p:sp>
    </p:spTree>
    <p:extLst>
      <p:ext uri="{BB962C8B-B14F-4D97-AF65-F5344CB8AC3E}">
        <p14:creationId xmlns:p14="http://schemas.microsoft.com/office/powerpoint/2010/main" val="3937481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Two conjoined circles, one shows a smiling older white woman, the other a smiling African-American man. Next to them is text that reads: &#10;&quot;Making Health Care Better Together: Alabama, Florida, Georgia, Kentucky, Louisiana, North Carolina, Tennessee&quot;">
            <a:extLst>
              <a:ext uri="{FF2B5EF4-FFF2-40B4-BE49-F238E27FC236}">
                <a16:creationId xmlns:a16="http://schemas.microsoft.com/office/drawing/2014/main" id="{7330149E-DC9B-4D36-B23F-001782A33DE6}"/>
              </a:ext>
            </a:extLst>
          </p:cNvPr>
          <p:cNvPicPr>
            <a:picLocks noChangeAspect="1"/>
          </p:cNvPicPr>
          <p:nvPr userDrawn="1"/>
        </p:nvPicPr>
        <p:blipFill>
          <a:blip r:embed="rId2"/>
          <a:srcRect/>
          <a:stretch/>
        </p:blipFill>
        <p:spPr>
          <a:xfrm>
            <a:off x="987760" y="35736"/>
            <a:ext cx="7129504" cy="2424452"/>
          </a:xfrm>
          <a:prstGeom prst="rect">
            <a:avLst/>
          </a:prstGeom>
        </p:spPr>
      </p:pic>
      <p:sp>
        <p:nvSpPr>
          <p:cNvPr id="4" name="Title 3">
            <a:extLst>
              <a:ext uri="{FF2B5EF4-FFF2-40B4-BE49-F238E27FC236}">
                <a16:creationId xmlns:a16="http://schemas.microsoft.com/office/drawing/2014/main" id="{DD11AEBE-26D9-4F39-8091-8CBC512C8DDB}"/>
              </a:ext>
            </a:extLst>
          </p:cNvPr>
          <p:cNvSpPr>
            <a:spLocks noGrp="1"/>
          </p:cNvSpPr>
          <p:nvPr>
            <p:ph type="title" hasCustomPrompt="1"/>
          </p:nvPr>
        </p:nvSpPr>
        <p:spPr>
          <a:xfrm>
            <a:off x="1103098" y="101299"/>
            <a:ext cx="6859854" cy="1052327"/>
          </a:xfrm>
        </p:spPr>
        <p:txBody>
          <a:bodyPr/>
          <a:lstStyle>
            <a:lvl1pPr>
              <a:defRPr sz="1400">
                <a:solidFill>
                  <a:schemeClr val="bg1"/>
                </a:solidFill>
              </a:defRPr>
            </a:lvl1pPr>
          </a:lstStyle>
          <a:p>
            <a:r>
              <a:rPr lang="en-US" dirty="0"/>
              <a:t>Making Health Care Better Together</a:t>
            </a:r>
          </a:p>
        </p:txBody>
      </p:sp>
      <p:sp>
        <p:nvSpPr>
          <p:cNvPr id="5" name="Rectangle 4">
            <a:extLst>
              <a:ext uri="{FF2B5EF4-FFF2-40B4-BE49-F238E27FC236}">
                <a16:creationId xmlns:a16="http://schemas.microsoft.com/office/drawing/2014/main" id="{F6453D75-E58F-4BFE-8CC1-62F1CC4C3D97}"/>
              </a:ext>
              <a:ext uri="{C183D7F6-B498-43B3-948B-1728B52AA6E4}">
                <adec:decorative xmlns:adec="http://schemas.microsoft.com/office/drawing/2017/decorative" xmlns="" val="1"/>
              </a:ext>
            </a:extLst>
          </p:cNvPr>
          <p:cNvSpPr/>
          <p:nvPr userDrawn="1"/>
        </p:nvSpPr>
        <p:spPr>
          <a:xfrm>
            <a:off x="8168735" y="-9144"/>
            <a:ext cx="57150" cy="51604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AAD2FAC-E20A-4E69-8B87-2A701C7ECBCA}"/>
              </a:ext>
              <a:ext uri="{C183D7F6-B498-43B3-948B-1728B52AA6E4}">
                <adec:decorative xmlns:adec="http://schemas.microsoft.com/office/drawing/2017/decorative" xmlns="" val="1"/>
              </a:ext>
            </a:extLst>
          </p:cNvPr>
          <p:cNvSpPr/>
          <p:nvPr userDrawn="1"/>
        </p:nvSpPr>
        <p:spPr>
          <a:xfrm>
            <a:off x="8230650" y="-4301"/>
            <a:ext cx="145257" cy="5156026"/>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E1A082-DF5F-4D2E-82AC-78A40216D210}"/>
              </a:ext>
              <a:ext uri="{C183D7F6-B498-43B3-948B-1728B52AA6E4}">
                <adec:decorative xmlns:adec="http://schemas.microsoft.com/office/drawing/2017/decorative" xmlns="" val="1"/>
              </a:ext>
            </a:extLst>
          </p:cNvPr>
          <p:cNvSpPr/>
          <p:nvPr userDrawn="1"/>
        </p:nvSpPr>
        <p:spPr>
          <a:xfrm>
            <a:off x="982081" y="-9144"/>
            <a:ext cx="57150" cy="51572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499D55-78CA-4CC9-A675-FE1593A74AAC}"/>
              </a:ext>
              <a:ext uri="{C183D7F6-B498-43B3-948B-1728B52AA6E4}">
                <adec:decorative xmlns:adec="http://schemas.microsoft.com/office/drawing/2017/decorative" xmlns="" val="1"/>
              </a:ext>
            </a:extLst>
          </p:cNvPr>
          <p:cNvSpPr/>
          <p:nvPr userDrawn="1"/>
        </p:nvSpPr>
        <p:spPr>
          <a:xfrm>
            <a:off x="837738" y="-9144"/>
            <a:ext cx="145257" cy="5160434"/>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QIO Logo">
            <a:extLst>
              <a:ext uri="{FF2B5EF4-FFF2-40B4-BE49-F238E27FC236}">
                <a16:creationId xmlns:a16="http://schemas.microsoft.com/office/drawing/2014/main" id="{9BB42EB2-4BE8-49EE-BACD-E71756C8D012}"/>
              </a:ext>
            </a:extLst>
          </p:cNvPr>
          <p:cNvPicPr>
            <a:picLocks noChangeAspect="1"/>
          </p:cNvPicPr>
          <p:nvPr userDrawn="1"/>
        </p:nvPicPr>
        <p:blipFill>
          <a:blip r:embed="rId3"/>
          <a:stretch>
            <a:fillRect/>
          </a:stretch>
        </p:blipFill>
        <p:spPr>
          <a:xfrm>
            <a:off x="4791033" y="4460695"/>
            <a:ext cx="3242877" cy="347787"/>
          </a:xfrm>
          <a:prstGeom prst="rect">
            <a:avLst/>
          </a:prstGeom>
        </p:spPr>
      </p:pic>
      <p:grpSp>
        <p:nvGrpSpPr>
          <p:cNvPr id="11" name="Group 10" descr="Alliant Health logo">
            <a:extLst>
              <a:ext uri="{FF2B5EF4-FFF2-40B4-BE49-F238E27FC236}">
                <a16:creationId xmlns:a16="http://schemas.microsoft.com/office/drawing/2014/main" id="{A745CA80-93ED-4387-934B-FFE62550D988}"/>
              </a:ext>
            </a:extLst>
          </p:cNvPr>
          <p:cNvGrpSpPr/>
          <p:nvPr userDrawn="1"/>
        </p:nvGrpSpPr>
        <p:grpSpPr>
          <a:xfrm>
            <a:off x="4094726" y="2327046"/>
            <a:ext cx="1018513" cy="356043"/>
            <a:chOff x="4061486" y="3473567"/>
            <a:chExt cx="1018513" cy="356043"/>
          </a:xfrm>
        </p:grpSpPr>
        <p:sp>
          <p:nvSpPr>
            <p:cNvPr id="12" name="Rounded Rectangle 19">
              <a:extLst>
                <a:ext uri="{FF2B5EF4-FFF2-40B4-BE49-F238E27FC236}">
                  <a16:creationId xmlns:a16="http://schemas.microsoft.com/office/drawing/2014/main" id="{AA9C19E1-CC15-4DB0-89EA-B3FD421AD978}"/>
                </a:ext>
                <a:ext uri="{C183D7F6-B498-43B3-948B-1728B52AA6E4}">
                  <adec:decorative xmlns:adec="http://schemas.microsoft.com/office/drawing/2017/decorative" xmlns="" val="1"/>
                </a:ext>
              </a:extLst>
            </p:cNvPr>
            <p:cNvSpPr/>
            <p:nvPr/>
          </p:nvSpPr>
          <p:spPr>
            <a:xfrm>
              <a:off x="4061486" y="3473567"/>
              <a:ext cx="1018513" cy="356043"/>
            </a:xfrm>
            <a:prstGeom prst="roundRect">
              <a:avLst/>
            </a:prstGeom>
            <a:solidFill>
              <a:schemeClr val="bg1"/>
            </a:solidFill>
            <a:ln w="22225" cmpd="thinThick">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F83C616-BB66-4F8C-AB0D-F5D8FF25FEFB}"/>
                </a:ext>
                <a:ext uri="{C183D7F6-B498-43B3-948B-1728B52AA6E4}">
                  <adec:decorative xmlns:adec="http://schemas.microsoft.com/office/drawing/2017/decorative" xmlns="" val="1"/>
                </a:ext>
              </a:extLst>
            </p:cNvPr>
            <p:cNvPicPr>
              <a:picLocks noChangeAspect="1"/>
            </p:cNvPicPr>
            <p:nvPr userDrawn="1"/>
          </p:nvPicPr>
          <p:blipFill>
            <a:blip r:embed="rId4"/>
            <a:stretch>
              <a:fillRect/>
            </a:stretch>
          </p:blipFill>
          <p:spPr>
            <a:xfrm>
              <a:off x="4127967" y="3525724"/>
              <a:ext cx="893383" cy="251727"/>
            </a:xfrm>
            <a:prstGeom prst="rect">
              <a:avLst/>
            </a:prstGeom>
          </p:spPr>
        </p:pic>
      </p:grpSp>
      <p:pic>
        <p:nvPicPr>
          <p:cNvPr id="14" name="Picture 13" descr="LinkedIn icon">
            <a:hlinkClick r:id="rId5" tooltip="Link to Alliant Quality on LinkedIn"/>
            <a:extLst>
              <a:ext uri="{FF2B5EF4-FFF2-40B4-BE49-F238E27FC236}">
                <a16:creationId xmlns:a16="http://schemas.microsoft.com/office/drawing/2014/main" id="{0F262068-13AC-4ADF-A011-B2105436EAE4}"/>
              </a:ext>
            </a:extLst>
          </p:cNvPr>
          <p:cNvPicPr>
            <a:picLocks noChangeAspect="1"/>
          </p:cNvPicPr>
          <p:nvPr userDrawn="1"/>
        </p:nvPicPr>
        <p:blipFill>
          <a:blip r:embed="rId6"/>
          <a:stretch>
            <a:fillRect/>
          </a:stretch>
        </p:blipFill>
        <p:spPr>
          <a:xfrm>
            <a:off x="4601624" y="2909800"/>
            <a:ext cx="460886" cy="460886"/>
          </a:xfrm>
          <a:prstGeom prst="rect">
            <a:avLst/>
          </a:prstGeom>
        </p:spPr>
      </p:pic>
      <p:pic>
        <p:nvPicPr>
          <p:cNvPr id="15" name="Picture 14" descr="Facebook icon">
            <a:hlinkClick r:id="rId7" tooltip="Link to Alliant Quality Facebook page"/>
            <a:extLst>
              <a:ext uri="{FF2B5EF4-FFF2-40B4-BE49-F238E27FC236}">
                <a16:creationId xmlns:a16="http://schemas.microsoft.com/office/drawing/2014/main" id="{74E85AD2-F5DE-4272-8AE4-793133585C7C}"/>
              </a:ext>
            </a:extLst>
          </p:cNvPr>
          <p:cNvPicPr>
            <a:picLocks noChangeAspect="1"/>
          </p:cNvPicPr>
          <p:nvPr userDrawn="1"/>
        </p:nvPicPr>
        <p:blipFill>
          <a:blip r:embed="rId8"/>
          <a:stretch>
            <a:fillRect/>
          </a:stretch>
        </p:blipFill>
        <p:spPr>
          <a:xfrm>
            <a:off x="2512746" y="2909800"/>
            <a:ext cx="460887" cy="460887"/>
          </a:xfrm>
          <a:prstGeom prst="rect">
            <a:avLst/>
          </a:prstGeom>
        </p:spPr>
      </p:pic>
      <p:pic>
        <p:nvPicPr>
          <p:cNvPr id="16" name="Picture 15" descr="Twitter icon">
            <a:hlinkClick r:id="rId9" tooltip="Link to Alliant Quality on Twitter"/>
            <a:extLst>
              <a:ext uri="{FF2B5EF4-FFF2-40B4-BE49-F238E27FC236}">
                <a16:creationId xmlns:a16="http://schemas.microsoft.com/office/drawing/2014/main" id="{CBBD943C-FB1B-493E-8FCC-3AF5404E9F06}"/>
              </a:ext>
            </a:extLst>
          </p:cNvPr>
          <p:cNvPicPr>
            <a:picLocks noChangeAspect="1"/>
          </p:cNvPicPr>
          <p:nvPr userDrawn="1"/>
        </p:nvPicPr>
        <p:blipFill>
          <a:blip r:embed="rId10"/>
          <a:stretch>
            <a:fillRect/>
          </a:stretch>
        </p:blipFill>
        <p:spPr>
          <a:xfrm>
            <a:off x="2973633" y="3405212"/>
            <a:ext cx="460888" cy="460888"/>
          </a:xfrm>
          <a:prstGeom prst="rect">
            <a:avLst/>
          </a:prstGeom>
        </p:spPr>
      </p:pic>
      <p:pic>
        <p:nvPicPr>
          <p:cNvPr id="17" name="Picture 16" descr="YouTube icon">
            <a:hlinkClick r:id="rId11" tooltip="Link to the Alliant Quality YouTube channel"/>
            <a:extLst>
              <a:ext uri="{FF2B5EF4-FFF2-40B4-BE49-F238E27FC236}">
                <a16:creationId xmlns:a16="http://schemas.microsoft.com/office/drawing/2014/main" id="{985B9E47-7C9E-4524-A6A3-EA9382961F3C}"/>
              </a:ext>
            </a:extLst>
          </p:cNvPr>
          <p:cNvPicPr>
            <a:picLocks noChangeAspect="1"/>
          </p:cNvPicPr>
          <p:nvPr userDrawn="1"/>
        </p:nvPicPr>
        <p:blipFill>
          <a:blip r:embed="rId12"/>
          <a:stretch>
            <a:fillRect/>
          </a:stretch>
        </p:blipFill>
        <p:spPr>
          <a:xfrm>
            <a:off x="5054590" y="3405381"/>
            <a:ext cx="460886" cy="460886"/>
          </a:xfrm>
          <a:prstGeom prst="rect">
            <a:avLst/>
          </a:prstGeom>
        </p:spPr>
      </p:pic>
      <p:sp>
        <p:nvSpPr>
          <p:cNvPr id="18" name="TextBox 17">
            <a:extLst>
              <a:ext uri="{FF2B5EF4-FFF2-40B4-BE49-F238E27FC236}">
                <a16:creationId xmlns:a16="http://schemas.microsoft.com/office/drawing/2014/main" id="{674F5BFA-79A0-425B-847C-B2CD40BF96E9}"/>
              </a:ext>
            </a:extLst>
          </p:cNvPr>
          <p:cNvSpPr txBox="1"/>
          <p:nvPr userDrawn="1"/>
        </p:nvSpPr>
        <p:spPr>
          <a:xfrm>
            <a:off x="5005641" y="3029923"/>
            <a:ext cx="1329845" cy="276999"/>
          </a:xfrm>
          <a:prstGeom prst="rect">
            <a:avLst/>
          </a:prstGeom>
          <a:noFill/>
        </p:spPr>
        <p:txBody>
          <a:bodyPr wrap="square" rtlCol="0">
            <a:spAutoFit/>
          </a:bodyPr>
          <a:lstStyle/>
          <a:p>
            <a:r>
              <a:rPr lang="en-US" sz="1200" b="1" dirty="0">
                <a:solidFill>
                  <a:schemeClr val="tx2"/>
                </a:solidFill>
              </a:rPr>
              <a:t>Alliant Quality</a:t>
            </a:r>
          </a:p>
        </p:txBody>
      </p:sp>
      <p:sp>
        <p:nvSpPr>
          <p:cNvPr id="19" name="TextBox 18">
            <a:extLst>
              <a:ext uri="{FF2B5EF4-FFF2-40B4-BE49-F238E27FC236}">
                <a16:creationId xmlns:a16="http://schemas.microsoft.com/office/drawing/2014/main" id="{0980157C-F9AC-4541-9634-BE8E04FB92FD}"/>
              </a:ext>
            </a:extLst>
          </p:cNvPr>
          <p:cNvSpPr txBox="1"/>
          <p:nvPr userDrawn="1"/>
        </p:nvSpPr>
        <p:spPr>
          <a:xfrm>
            <a:off x="5459492" y="3483013"/>
            <a:ext cx="1329845" cy="276999"/>
          </a:xfrm>
          <a:prstGeom prst="rect">
            <a:avLst/>
          </a:prstGeom>
          <a:noFill/>
        </p:spPr>
        <p:txBody>
          <a:bodyPr wrap="square" rtlCol="0">
            <a:spAutoFit/>
          </a:bodyPr>
          <a:lstStyle/>
          <a:p>
            <a:r>
              <a:rPr lang="en-US" sz="1200" b="1" dirty="0">
                <a:solidFill>
                  <a:schemeClr val="tx2"/>
                </a:solidFill>
              </a:rPr>
              <a:t>Alliant Quality</a:t>
            </a:r>
          </a:p>
        </p:txBody>
      </p:sp>
      <p:sp>
        <p:nvSpPr>
          <p:cNvPr id="20" name="TextBox 19">
            <a:extLst>
              <a:ext uri="{FF2B5EF4-FFF2-40B4-BE49-F238E27FC236}">
                <a16:creationId xmlns:a16="http://schemas.microsoft.com/office/drawing/2014/main" id="{95B3E852-4C24-406E-BBB2-23CF8BA8BA11}"/>
              </a:ext>
            </a:extLst>
          </p:cNvPr>
          <p:cNvSpPr txBox="1"/>
          <p:nvPr userDrawn="1"/>
        </p:nvSpPr>
        <p:spPr>
          <a:xfrm>
            <a:off x="3392070" y="3483013"/>
            <a:ext cx="1329845" cy="276999"/>
          </a:xfrm>
          <a:prstGeom prst="rect">
            <a:avLst/>
          </a:prstGeom>
          <a:noFill/>
        </p:spPr>
        <p:txBody>
          <a:bodyPr wrap="square" rtlCol="0">
            <a:spAutoFit/>
          </a:bodyPr>
          <a:lstStyle/>
          <a:p>
            <a:r>
              <a:rPr lang="en-US" sz="1200" b="1" dirty="0">
                <a:solidFill>
                  <a:schemeClr val="tx2"/>
                </a:solidFill>
              </a:rPr>
              <a:t>@AlliantQuality</a:t>
            </a:r>
          </a:p>
        </p:txBody>
      </p:sp>
      <p:sp>
        <p:nvSpPr>
          <p:cNvPr id="21" name="TextBox 20">
            <a:extLst>
              <a:ext uri="{FF2B5EF4-FFF2-40B4-BE49-F238E27FC236}">
                <a16:creationId xmlns:a16="http://schemas.microsoft.com/office/drawing/2014/main" id="{A304FA18-810F-495F-98D7-B44FBDDE958E}"/>
              </a:ext>
            </a:extLst>
          </p:cNvPr>
          <p:cNvSpPr txBox="1"/>
          <p:nvPr userDrawn="1"/>
        </p:nvSpPr>
        <p:spPr>
          <a:xfrm>
            <a:off x="2930127" y="3029923"/>
            <a:ext cx="1597178" cy="276999"/>
          </a:xfrm>
          <a:prstGeom prst="rect">
            <a:avLst/>
          </a:prstGeom>
          <a:noFill/>
        </p:spPr>
        <p:txBody>
          <a:bodyPr wrap="square" rtlCol="0">
            <a:spAutoFit/>
          </a:bodyPr>
          <a:lstStyle/>
          <a:p>
            <a:r>
              <a:rPr lang="en-US" sz="1200" b="1" dirty="0">
                <a:solidFill>
                  <a:schemeClr val="tx2"/>
                </a:solidFill>
              </a:rPr>
              <a:t>@AlliantQualityOrg</a:t>
            </a:r>
          </a:p>
        </p:txBody>
      </p:sp>
      <p:sp>
        <p:nvSpPr>
          <p:cNvPr id="22" name="Content Placeholder 21">
            <a:extLst>
              <a:ext uri="{FF2B5EF4-FFF2-40B4-BE49-F238E27FC236}">
                <a16:creationId xmlns:a16="http://schemas.microsoft.com/office/drawing/2014/main" id="{CE7D2A2D-C120-F040-B62A-12961E514A11}"/>
              </a:ext>
            </a:extLst>
          </p:cNvPr>
          <p:cNvSpPr>
            <a:spLocks noGrp="1"/>
          </p:cNvSpPr>
          <p:nvPr>
            <p:ph sz="quarter" idx="10" hasCustomPrompt="1"/>
          </p:nvPr>
        </p:nvSpPr>
        <p:spPr>
          <a:xfrm>
            <a:off x="1236396" y="4373216"/>
            <a:ext cx="3116572" cy="662215"/>
          </a:xfrm>
        </p:spPr>
        <p:txBody>
          <a:bodyPr>
            <a:noAutofit/>
          </a:bodyPr>
          <a:lstStyle>
            <a:lvl1pPr marL="0" indent="0">
              <a:buNone/>
              <a:defRPr sz="110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Insert disclaimer here</a:t>
            </a:r>
          </a:p>
        </p:txBody>
      </p:sp>
    </p:spTree>
    <p:extLst>
      <p:ext uri="{BB962C8B-B14F-4D97-AF65-F5344CB8AC3E}">
        <p14:creationId xmlns:p14="http://schemas.microsoft.com/office/powerpoint/2010/main" val="278793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F7B624-CD9D-409B-BF79-C7BB9EB57127}"/>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1" y="1053833"/>
            <a:ext cx="9159671" cy="3198252"/>
          </a:xfrm>
          <a:prstGeom prst="rect">
            <a:avLst/>
          </a:prstGeom>
        </p:spPr>
      </p:pic>
      <p:pic>
        <p:nvPicPr>
          <p:cNvPr id="14" name="Picture 13">
            <a:extLst>
              <a:ext uri="{FF2B5EF4-FFF2-40B4-BE49-F238E27FC236}">
                <a16:creationId xmlns:a16="http://schemas.microsoft.com/office/drawing/2014/main" id="{9F926268-4AB0-4C7B-9816-5F72C67F8BDC}"/>
              </a:ex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909" b="1"/>
          <a:stretch/>
        </p:blipFill>
        <p:spPr>
          <a:xfrm>
            <a:off x="2973" y="0"/>
            <a:ext cx="9156697" cy="2583102"/>
          </a:xfrm>
          <a:prstGeom prst="rect">
            <a:avLst/>
          </a:prstGeom>
          <a:ln>
            <a:noFill/>
          </a:ln>
          <a:effectLst>
            <a:innerShdw blurRad="114300">
              <a:srgbClr val="00539B"/>
            </a:innerShdw>
          </a:effectLst>
        </p:spPr>
      </p:pic>
      <p:pic>
        <p:nvPicPr>
          <p:cNvPr id="12" name="Picture 11">
            <a:extLs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909" b="1"/>
          <a:stretch/>
        </p:blipFill>
        <p:spPr>
          <a:xfrm rot="10800000">
            <a:off x="2974" y="3310007"/>
            <a:ext cx="9156696" cy="1884156"/>
          </a:xfrm>
          <a:prstGeom prst="rect">
            <a:avLst/>
          </a:prstGeom>
          <a:ln>
            <a:noFill/>
          </a:ln>
          <a:effectLst>
            <a:innerShdw blurRad="114300">
              <a:srgbClr val="00539B"/>
            </a:innerShdw>
          </a:effectLst>
        </p:spPr>
      </p:pic>
      <p:sp>
        <p:nvSpPr>
          <p:cNvPr id="2" name="Title 1">
            <a:extLst>
              <a:ext uri="{FF2B5EF4-FFF2-40B4-BE49-F238E27FC236}">
                <a16:creationId xmlns:a16="http://schemas.microsoft.com/office/drawing/2014/main" id="{A23C2753-61DD-48B6-9B4E-D060E62943DF}"/>
              </a:ext>
            </a:extLst>
          </p:cNvPr>
          <p:cNvSpPr>
            <a:spLocks noGrp="1"/>
          </p:cNvSpPr>
          <p:nvPr>
            <p:ph type="title"/>
          </p:nvPr>
        </p:nvSpPr>
        <p:spPr/>
        <p:txBody>
          <a:bodyPr/>
          <a:lstStyle>
            <a:lvl1pPr>
              <a:defRPr>
                <a:solidFill>
                  <a:srgbClr val="00539B"/>
                </a:solidFill>
              </a:defRPr>
            </a:lvl1pPr>
          </a:lstStyle>
          <a:p>
            <a:r>
              <a:rPr lang="en-US" dirty="0"/>
              <a:t>Click to edit Master title style</a:t>
            </a:r>
          </a:p>
        </p:txBody>
      </p:sp>
      <p:pic>
        <p:nvPicPr>
          <p:cNvPr id="13" name="Picture 12">
            <a:extLst>
              <a:ext uri="{FF2B5EF4-FFF2-40B4-BE49-F238E27FC236}">
                <a16:creationId xmlns:a16="http://schemas.microsoft.com/office/drawing/2014/main" id="{5241174B-FA49-4044-8089-E996941BA9E5}"/>
              </a:ext>
              <a:ext uri="{C183D7F6-B498-43B3-948B-1728B52AA6E4}">
                <adec:decorative xmlns:adec="http://schemas.microsoft.com/office/drawing/2017/decorative" xmlns="" val="1"/>
              </a:ext>
            </a:extLst>
          </p:cNvPr>
          <p:cNvPicPr>
            <a:picLocks noChangeAspect="1"/>
          </p:cNvPicPr>
          <p:nvPr userDrawn="1"/>
        </p:nvPicPr>
        <p:blipFill>
          <a:blip r:embed="rId4"/>
          <a:stretch>
            <a:fillRect/>
          </a:stretch>
        </p:blipFill>
        <p:spPr>
          <a:xfrm>
            <a:off x="5694543" y="4656256"/>
            <a:ext cx="3242877" cy="347787"/>
          </a:xfrm>
          <a:prstGeom prst="rect">
            <a:avLst/>
          </a:prstGeom>
        </p:spPr>
      </p:pic>
      <p:sp>
        <p:nvSpPr>
          <p:cNvPr id="16" name="Text Placeholder 4">
            <a:extLst>
              <a:ext uri="{FF2B5EF4-FFF2-40B4-BE49-F238E27FC236}">
                <a16:creationId xmlns:a16="http://schemas.microsoft.com/office/drawing/2014/main" id="{5228BF31-A6A1-3B4F-AC83-AD3C98BD7293}"/>
              </a:ext>
            </a:extLst>
          </p:cNvPr>
          <p:cNvSpPr>
            <a:spLocks noGrp="1"/>
          </p:cNvSpPr>
          <p:nvPr>
            <p:ph type="body" sz="quarter" idx="10" hasCustomPrompt="1"/>
          </p:nvPr>
        </p:nvSpPr>
        <p:spPr>
          <a:xfrm>
            <a:off x="963681" y="3899175"/>
            <a:ext cx="1705948" cy="297457"/>
          </a:xfrm>
        </p:spPr>
        <p:txBody>
          <a:bodyPr>
            <a:noAutofit/>
          </a:bodyPr>
          <a:lstStyle>
            <a:lvl1pPr marL="0" indent="0" algn="ctr">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Month ##, ####</a:t>
            </a:r>
          </a:p>
        </p:txBody>
      </p:sp>
      <p:sp>
        <p:nvSpPr>
          <p:cNvPr id="17" name="Text Placeholder 7">
            <a:extLst>
              <a:ext uri="{FF2B5EF4-FFF2-40B4-BE49-F238E27FC236}">
                <a16:creationId xmlns:a16="http://schemas.microsoft.com/office/drawing/2014/main" id="{EAE9D281-4D92-D641-930B-C66DB0A9F4B8}"/>
              </a:ext>
            </a:extLst>
          </p:cNvPr>
          <p:cNvSpPr>
            <a:spLocks noGrp="1"/>
          </p:cNvSpPr>
          <p:nvPr>
            <p:ph type="body" sz="quarter" idx="11" hasCustomPrompt="1"/>
          </p:nvPr>
        </p:nvSpPr>
        <p:spPr>
          <a:xfrm>
            <a:off x="136525" y="4248267"/>
            <a:ext cx="4435475" cy="815975"/>
          </a:xfrm>
        </p:spPr>
        <p:txBody>
          <a:bodyPr>
            <a:noAutofit/>
          </a:bodyPr>
          <a:lstStyle>
            <a:lvl1pPr marL="0" indent="0" algn="l">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algn="l"/>
            <a:r>
              <a:rPr lang="en-US" sz="1400" b="0" dirty="0"/>
              <a:t>Presented by:</a:t>
            </a:r>
          </a:p>
          <a:p>
            <a:pPr algn="l"/>
            <a:r>
              <a:rPr lang="en-US" sz="1400" b="0" dirty="0"/>
              <a:t>Name, credentials</a:t>
            </a:r>
          </a:p>
          <a:p>
            <a:pPr algn="l"/>
            <a:r>
              <a:rPr lang="en-US" sz="1400" b="0" dirty="0"/>
              <a:t>Role</a:t>
            </a:r>
          </a:p>
        </p:txBody>
      </p:sp>
    </p:spTree>
    <p:extLst>
      <p:ext uri="{BB962C8B-B14F-4D97-AF65-F5344CB8AC3E}">
        <p14:creationId xmlns:p14="http://schemas.microsoft.com/office/powerpoint/2010/main" val="3044918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Bi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692478-6C57-40ED-96A3-195CC527B0A0}"/>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a:off x="3293269" y="0"/>
            <a:ext cx="5850731" cy="5143500"/>
          </a:xfrm>
          <a:prstGeom prst="rect">
            <a:avLst/>
          </a:prstGeom>
        </p:spPr>
      </p:pic>
      <p:sp>
        <p:nvSpPr>
          <p:cNvPr id="2" name="Title 1">
            <a:extLst>
              <a:ext uri="{FF2B5EF4-FFF2-40B4-BE49-F238E27FC236}">
                <a16:creationId xmlns:a16="http://schemas.microsoft.com/office/drawing/2014/main" id="{CC0D1839-FB86-4FAB-B775-18CFF775DDA1}"/>
              </a:ext>
            </a:extLst>
          </p:cNvPr>
          <p:cNvSpPr>
            <a:spLocks noGrp="1"/>
          </p:cNvSpPr>
          <p:nvPr>
            <p:ph type="title" hasCustomPrompt="1"/>
          </p:nvPr>
        </p:nvSpPr>
        <p:spPr>
          <a:xfrm>
            <a:off x="457197" y="170112"/>
            <a:ext cx="8381998" cy="480162"/>
          </a:xfrm>
        </p:spPr>
        <p:txBody>
          <a:bodyPr/>
          <a:lstStyle>
            <a:lvl1pPr>
              <a:defRPr sz="3600"/>
            </a:lvl1pPr>
          </a:lstStyle>
          <a:p>
            <a:r>
              <a:rPr lang="en-US" dirty="0"/>
              <a:t>Presenter Name</a:t>
            </a:r>
          </a:p>
        </p:txBody>
      </p:sp>
      <p:sp>
        <p:nvSpPr>
          <p:cNvPr id="4" name="Text Placeholder 3">
            <a:extLst>
              <a:ext uri="{FF2B5EF4-FFF2-40B4-BE49-F238E27FC236}">
                <a16:creationId xmlns:a16="http://schemas.microsoft.com/office/drawing/2014/main" id="{04E38095-9417-4F9D-AC09-62739E013AEB}"/>
              </a:ext>
            </a:extLst>
          </p:cNvPr>
          <p:cNvSpPr>
            <a:spLocks noGrp="1"/>
          </p:cNvSpPr>
          <p:nvPr>
            <p:ph type="body" sz="quarter" idx="10" hasCustomPrompt="1"/>
          </p:nvPr>
        </p:nvSpPr>
        <p:spPr>
          <a:xfrm>
            <a:off x="457200" y="820385"/>
            <a:ext cx="4759325" cy="304357"/>
          </a:xfrm>
        </p:spPr>
        <p:txBody>
          <a:bodyPr>
            <a:normAutofit/>
          </a:bodyPr>
          <a:lstStyle>
            <a:lvl1pPr marL="0" indent="0">
              <a:buNone/>
              <a:defRPr sz="1400" b="1" cap="all" baseline="0">
                <a:solidFill>
                  <a:srgbClr val="0076C0"/>
                </a:solidFill>
              </a:defRPr>
            </a:lvl1pPr>
          </a:lstStyle>
          <a:p>
            <a:pPr lvl="0"/>
            <a:r>
              <a:rPr lang="en-US" dirty="0"/>
              <a:t>ROLE</a:t>
            </a:r>
          </a:p>
        </p:txBody>
      </p:sp>
      <p:sp>
        <p:nvSpPr>
          <p:cNvPr id="6" name="Text Placeholder 5">
            <a:extLst>
              <a:ext uri="{FF2B5EF4-FFF2-40B4-BE49-F238E27FC236}">
                <a16:creationId xmlns:a16="http://schemas.microsoft.com/office/drawing/2014/main" id="{B71C391D-8C61-4AD6-A15F-C0972B35A550}"/>
              </a:ext>
            </a:extLst>
          </p:cNvPr>
          <p:cNvSpPr>
            <a:spLocks noGrp="1"/>
          </p:cNvSpPr>
          <p:nvPr>
            <p:ph type="body" sz="quarter" idx="11" hasCustomPrompt="1"/>
          </p:nvPr>
        </p:nvSpPr>
        <p:spPr>
          <a:xfrm>
            <a:off x="457199" y="1137765"/>
            <a:ext cx="4759325" cy="2375736"/>
          </a:xfrm>
        </p:spPr>
        <p:txBody>
          <a:bodyPr>
            <a:normAutofit/>
          </a:bodyPr>
          <a:lstStyle>
            <a:lvl1pPr marL="0" indent="0">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en-US" dirty="0"/>
              <a:t>Bio goes here</a:t>
            </a:r>
          </a:p>
        </p:txBody>
      </p:sp>
      <p:sp>
        <p:nvSpPr>
          <p:cNvPr id="8" name="Text Placeholder 7">
            <a:extLst>
              <a:ext uri="{FF2B5EF4-FFF2-40B4-BE49-F238E27FC236}">
                <a16:creationId xmlns:a16="http://schemas.microsoft.com/office/drawing/2014/main" id="{D7D5F1C0-5025-40FD-87E1-7E45FCE3196A}"/>
              </a:ext>
            </a:extLst>
          </p:cNvPr>
          <p:cNvSpPr>
            <a:spLocks noGrp="1"/>
          </p:cNvSpPr>
          <p:nvPr>
            <p:ph type="body" sz="quarter" idx="12" hasCustomPrompt="1"/>
          </p:nvPr>
        </p:nvSpPr>
        <p:spPr>
          <a:xfrm>
            <a:off x="457198" y="3616385"/>
            <a:ext cx="4759325" cy="638175"/>
          </a:xfrm>
        </p:spPr>
        <p:txBody>
          <a:bodyPr>
            <a:normAutofit/>
          </a:bodyPr>
          <a:lstStyle>
            <a:lvl1pPr marL="0" indent="0">
              <a:buNone/>
              <a:defRPr sz="1200" b="1">
                <a:solidFill>
                  <a:srgbClr val="0076C0"/>
                </a:solidFill>
              </a:defRPr>
            </a:lvl1pPr>
          </a:lstStyle>
          <a:p>
            <a:pPr lvl="0"/>
            <a:r>
              <a:rPr lang="en-US" dirty="0"/>
              <a:t>Quote/hobbies/about you</a:t>
            </a:r>
          </a:p>
        </p:txBody>
      </p:sp>
      <p:pic>
        <p:nvPicPr>
          <p:cNvPr id="11" name="Picture 10">
            <a:extLst>
              <a:ext uri="{FF2B5EF4-FFF2-40B4-BE49-F238E27FC236}">
                <a16:creationId xmlns:a16="http://schemas.microsoft.com/office/drawing/2014/main" id="{2FD0535A-88CA-4EF1-915B-BB3B898DC31D}"/>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rot="5400000">
            <a:off x="-2508848" y="2312622"/>
            <a:ext cx="5705475" cy="287086"/>
          </a:xfrm>
          <a:prstGeom prst="rect">
            <a:avLst/>
          </a:prstGeom>
        </p:spPr>
      </p:pic>
      <p:sp>
        <p:nvSpPr>
          <p:cNvPr id="14" name="Picture Placeholder 13" descr="Photograph of the presenter">
            <a:extLst>
              <a:ext uri="{FF2B5EF4-FFF2-40B4-BE49-F238E27FC236}">
                <a16:creationId xmlns:a16="http://schemas.microsoft.com/office/drawing/2014/main" id="{C70D20AA-A6F5-4625-BE02-A44920461326}"/>
              </a:ext>
            </a:extLst>
          </p:cNvPr>
          <p:cNvSpPr>
            <a:spLocks noGrp="1"/>
          </p:cNvSpPr>
          <p:nvPr>
            <p:ph type="pic" sz="quarter" idx="14"/>
          </p:nvPr>
        </p:nvSpPr>
        <p:spPr>
          <a:xfrm>
            <a:off x="5982438" y="1144126"/>
            <a:ext cx="2090738" cy="2855247"/>
          </a:xfrm>
          <a:effectLst>
            <a:outerShdw blurRad="292100" dist="139700" dir="2700000" algn="tl" rotWithShape="0">
              <a:prstClr val="black">
                <a:alpha val="65000"/>
              </a:prstClr>
            </a:outerShdw>
          </a:effectLst>
        </p:spPr>
        <p:txBody>
          <a:bodyPr/>
          <a:lstStyle/>
          <a:p>
            <a:endParaRPr lang="en-US" dirty="0"/>
          </a:p>
        </p:txBody>
      </p:sp>
      <p:sp>
        <p:nvSpPr>
          <p:cNvPr id="17" name="Content Placeholder 16">
            <a:extLst>
              <a:ext uri="{FF2B5EF4-FFF2-40B4-BE49-F238E27FC236}">
                <a16:creationId xmlns:a16="http://schemas.microsoft.com/office/drawing/2014/main" id="{6AF56672-DFE3-482A-B739-5A30F79CB077}"/>
              </a:ext>
            </a:extLst>
          </p:cNvPr>
          <p:cNvSpPr>
            <a:spLocks noGrp="1"/>
          </p:cNvSpPr>
          <p:nvPr>
            <p:ph sz="quarter" idx="15" hasCustomPrompt="1"/>
          </p:nvPr>
        </p:nvSpPr>
        <p:spPr>
          <a:xfrm>
            <a:off x="457197" y="4313541"/>
            <a:ext cx="4759325" cy="727075"/>
          </a:xfrm>
        </p:spPr>
        <p:txBody>
          <a:bodyPr>
            <a:normAutofit/>
          </a:bodyPr>
          <a:lstStyle>
            <a:lvl1pPr marL="0" indent="0">
              <a:spcBef>
                <a:spcPts val="0"/>
              </a:spcBef>
              <a:buNone/>
              <a:defRPr sz="1600" b="1">
                <a:solidFill>
                  <a:srgbClr val="0076C0"/>
                </a:solidFill>
              </a:defRPr>
            </a:lvl1pPr>
          </a:lstStyle>
          <a:p>
            <a:pPr lvl="0"/>
            <a:r>
              <a:rPr lang="en-US" dirty="0"/>
              <a:t>Contact:</a:t>
            </a:r>
          </a:p>
          <a:p>
            <a:pPr lvl="0"/>
            <a:r>
              <a:rPr lang="en-US" dirty="0"/>
              <a:t>name@AlliantQuality.org</a:t>
            </a:r>
          </a:p>
        </p:txBody>
      </p:sp>
    </p:spTree>
    <p:extLst>
      <p:ext uri="{BB962C8B-B14F-4D97-AF65-F5344CB8AC3E}">
        <p14:creationId xmlns:p14="http://schemas.microsoft.com/office/powerpoint/2010/main" val="3359125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er Bio_for right facing pix">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692478-6C57-40ED-96A3-195CC527B0A0}"/>
              </a:ext>
              <a:ext uri="{C183D7F6-B498-43B3-948B-1728B52AA6E4}">
                <adec:decorative xmlns:adec="http://schemas.microsoft.com/office/drawing/2017/decorative" xmlns="" val="1"/>
              </a:ext>
            </a:extLst>
          </p:cNvPr>
          <p:cNvPicPr>
            <a:picLocks noChangeAspect="1"/>
          </p:cNvPicPr>
          <p:nvPr userDrawn="1"/>
        </p:nvPicPr>
        <p:blipFill>
          <a:blip r:embed="rId2"/>
          <a:stretch>
            <a:fillRect/>
          </a:stretch>
        </p:blipFill>
        <p:spPr>
          <a:xfrm flipH="1">
            <a:off x="-1" y="0"/>
            <a:ext cx="5852160" cy="5143500"/>
          </a:xfrm>
          <a:prstGeom prst="rect">
            <a:avLst/>
          </a:prstGeom>
        </p:spPr>
      </p:pic>
      <p:sp>
        <p:nvSpPr>
          <p:cNvPr id="2" name="Title 1">
            <a:extLst>
              <a:ext uri="{FF2B5EF4-FFF2-40B4-BE49-F238E27FC236}">
                <a16:creationId xmlns:a16="http://schemas.microsoft.com/office/drawing/2014/main" id="{CC0D1839-FB86-4FAB-B775-18CFF775DDA1}"/>
              </a:ext>
            </a:extLst>
          </p:cNvPr>
          <p:cNvSpPr>
            <a:spLocks noGrp="1"/>
          </p:cNvSpPr>
          <p:nvPr>
            <p:ph type="title" hasCustomPrompt="1"/>
          </p:nvPr>
        </p:nvSpPr>
        <p:spPr>
          <a:xfrm>
            <a:off x="381001" y="167602"/>
            <a:ext cx="8381998" cy="480162"/>
          </a:xfrm>
        </p:spPr>
        <p:txBody>
          <a:bodyPr/>
          <a:lstStyle>
            <a:lvl1pPr algn="r">
              <a:defRPr sz="3600"/>
            </a:lvl1pPr>
          </a:lstStyle>
          <a:p>
            <a:r>
              <a:rPr lang="en-US" dirty="0"/>
              <a:t>Presenter Name</a:t>
            </a:r>
          </a:p>
        </p:txBody>
      </p:sp>
      <p:sp>
        <p:nvSpPr>
          <p:cNvPr id="4" name="Text Placeholder 3">
            <a:extLst>
              <a:ext uri="{FF2B5EF4-FFF2-40B4-BE49-F238E27FC236}">
                <a16:creationId xmlns:a16="http://schemas.microsoft.com/office/drawing/2014/main" id="{04E38095-9417-4F9D-AC09-62739E013AEB}"/>
              </a:ext>
            </a:extLst>
          </p:cNvPr>
          <p:cNvSpPr>
            <a:spLocks noGrp="1"/>
          </p:cNvSpPr>
          <p:nvPr>
            <p:ph type="body" sz="quarter" idx="10" hasCustomPrompt="1"/>
          </p:nvPr>
        </p:nvSpPr>
        <p:spPr>
          <a:xfrm>
            <a:off x="3992889" y="820385"/>
            <a:ext cx="4759325" cy="304357"/>
          </a:xfrm>
        </p:spPr>
        <p:txBody>
          <a:bodyPr>
            <a:normAutofit/>
          </a:bodyPr>
          <a:lstStyle>
            <a:lvl1pPr marL="0" indent="0">
              <a:buNone/>
              <a:defRPr sz="1400" b="1" cap="all" baseline="0">
                <a:solidFill>
                  <a:srgbClr val="0076C0"/>
                </a:solidFill>
              </a:defRPr>
            </a:lvl1pPr>
          </a:lstStyle>
          <a:p>
            <a:pPr lvl="0"/>
            <a:r>
              <a:rPr lang="en-US" dirty="0"/>
              <a:t>ROLE</a:t>
            </a:r>
          </a:p>
        </p:txBody>
      </p:sp>
      <p:sp>
        <p:nvSpPr>
          <p:cNvPr id="6" name="Text Placeholder 5">
            <a:extLst>
              <a:ext uri="{FF2B5EF4-FFF2-40B4-BE49-F238E27FC236}">
                <a16:creationId xmlns:a16="http://schemas.microsoft.com/office/drawing/2014/main" id="{B71C391D-8C61-4AD6-A15F-C0972B35A550}"/>
              </a:ext>
            </a:extLst>
          </p:cNvPr>
          <p:cNvSpPr>
            <a:spLocks noGrp="1"/>
          </p:cNvSpPr>
          <p:nvPr>
            <p:ph type="body" sz="quarter" idx="11" hasCustomPrompt="1"/>
          </p:nvPr>
        </p:nvSpPr>
        <p:spPr>
          <a:xfrm>
            <a:off x="3992888" y="1137765"/>
            <a:ext cx="4759325" cy="2375736"/>
          </a:xfrm>
        </p:spPr>
        <p:txBody>
          <a:bodyPr>
            <a:normAutofit/>
          </a:bodyPr>
          <a:lstStyle>
            <a:lvl1pPr marL="0" indent="0">
              <a:buNone/>
              <a:defRPr sz="1100"/>
            </a:lvl1pPr>
            <a:lvl2pPr marL="457200" indent="0">
              <a:buNone/>
              <a:defRPr/>
            </a:lvl2pPr>
            <a:lvl3pPr marL="914400" indent="0">
              <a:buNone/>
              <a:defRPr/>
            </a:lvl3pPr>
            <a:lvl4pPr marL="1371600" indent="0">
              <a:buNone/>
              <a:defRPr/>
            </a:lvl4pPr>
            <a:lvl5pPr marL="1828800" indent="0">
              <a:buNone/>
              <a:defRPr/>
            </a:lvl5pPr>
          </a:lstStyle>
          <a:p>
            <a:pPr lvl="0"/>
            <a:r>
              <a:rPr lang="en-US" dirty="0"/>
              <a:t>Bio goes here</a:t>
            </a:r>
          </a:p>
        </p:txBody>
      </p:sp>
      <p:sp>
        <p:nvSpPr>
          <p:cNvPr id="8" name="Text Placeholder 7">
            <a:extLst>
              <a:ext uri="{FF2B5EF4-FFF2-40B4-BE49-F238E27FC236}">
                <a16:creationId xmlns:a16="http://schemas.microsoft.com/office/drawing/2014/main" id="{D7D5F1C0-5025-40FD-87E1-7E45FCE3196A}"/>
              </a:ext>
            </a:extLst>
          </p:cNvPr>
          <p:cNvSpPr>
            <a:spLocks noGrp="1"/>
          </p:cNvSpPr>
          <p:nvPr>
            <p:ph type="body" sz="quarter" idx="12" hasCustomPrompt="1"/>
          </p:nvPr>
        </p:nvSpPr>
        <p:spPr>
          <a:xfrm>
            <a:off x="3992887" y="3616385"/>
            <a:ext cx="4759325" cy="638175"/>
          </a:xfrm>
        </p:spPr>
        <p:txBody>
          <a:bodyPr>
            <a:normAutofit/>
          </a:bodyPr>
          <a:lstStyle>
            <a:lvl1pPr marL="0" indent="0">
              <a:buNone/>
              <a:defRPr sz="1200" b="1">
                <a:solidFill>
                  <a:srgbClr val="0076C0"/>
                </a:solidFill>
              </a:defRPr>
            </a:lvl1pPr>
          </a:lstStyle>
          <a:p>
            <a:pPr lvl="0"/>
            <a:r>
              <a:rPr lang="en-US" dirty="0"/>
              <a:t>Quote/hobbies/about you</a:t>
            </a:r>
          </a:p>
        </p:txBody>
      </p:sp>
      <p:pic>
        <p:nvPicPr>
          <p:cNvPr id="11" name="Picture 10">
            <a:extLst>
              <a:ext uri="{FF2B5EF4-FFF2-40B4-BE49-F238E27FC236}">
                <a16:creationId xmlns:a16="http://schemas.microsoft.com/office/drawing/2014/main" id="{2FD0535A-88CA-4EF1-915B-BB3B898DC31D}"/>
              </a:ext>
              <a:ext uri="{C183D7F6-B498-43B3-948B-1728B52AA6E4}">
                <adec:decorative xmlns:adec="http://schemas.microsoft.com/office/drawing/2017/decorative" xmlns="" val="1"/>
              </a:ext>
            </a:extLst>
          </p:cNvPr>
          <p:cNvPicPr>
            <a:picLocks noChangeAspect="1"/>
          </p:cNvPicPr>
          <p:nvPr userDrawn="1"/>
        </p:nvPicPr>
        <p:blipFill>
          <a:blip r:embed="rId3"/>
          <a:stretch>
            <a:fillRect/>
          </a:stretch>
        </p:blipFill>
        <p:spPr>
          <a:xfrm rot="5400000">
            <a:off x="5986459" y="2312725"/>
            <a:ext cx="5705475" cy="287086"/>
          </a:xfrm>
          <a:prstGeom prst="rect">
            <a:avLst/>
          </a:prstGeom>
        </p:spPr>
      </p:pic>
      <p:sp>
        <p:nvSpPr>
          <p:cNvPr id="14" name="Picture Placeholder 13" descr="Photograph of the presenter">
            <a:extLst>
              <a:ext uri="{FF2B5EF4-FFF2-40B4-BE49-F238E27FC236}">
                <a16:creationId xmlns:a16="http://schemas.microsoft.com/office/drawing/2014/main" id="{C70D20AA-A6F5-4625-BE02-A44920461326}"/>
              </a:ext>
            </a:extLst>
          </p:cNvPr>
          <p:cNvSpPr>
            <a:spLocks noGrp="1"/>
          </p:cNvSpPr>
          <p:nvPr>
            <p:ph type="pic" sz="quarter" idx="14"/>
          </p:nvPr>
        </p:nvSpPr>
        <p:spPr>
          <a:xfrm>
            <a:off x="1044673" y="1144126"/>
            <a:ext cx="2090738" cy="2855247"/>
          </a:xfrm>
          <a:effectLst>
            <a:outerShdw blurRad="292100" dist="139700" dir="2700000" algn="tl" rotWithShape="0">
              <a:prstClr val="black">
                <a:alpha val="65000"/>
              </a:prstClr>
            </a:outerShdw>
          </a:effectLst>
        </p:spPr>
        <p:txBody>
          <a:bodyPr/>
          <a:lstStyle/>
          <a:p>
            <a:r>
              <a:rPr lang="en-US"/>
              <a:t>Click icon to add picture</a:t>
            </a:r>
            <a:endParaRPr lang="en-US" dirty="0"/>
          </a:p>
        </p:txBody>
      </p:sp>
      <p:sp>
        <p:nvSpPr>
          <p:cNvPr id="17" name="Content Placeholder 16">
            <a:extLst>
              <a:ext uri="{FF2B5EF4-FFF2-40B4-BE49-F238E27FC236}">
                <a16:creationId xmlns:a16="http://schemas.microsoft.com/office/drawing/2014/main" id="{6AF56672-DFE3-482A-B739-5A30F79CB077}"/>
              </a:ext>
            </a:extLst>
          </p:cNvPr>
          <p:cNvSpPr>
            <a:spLocks noGrp="1"/>
          </p:cNvSpPr>
          <p:nvPr>
            <p:ph sz="quarter" idx="15" hasCustomPrompt="1"/>
          </p:nvPr>
        </p:nvSpPr>
        <p:spPr>
          <a:xfrm>
            <a:off x="3992886" y="4313541"/>
            <a:ext cx="4759325" cy="727075"/>
          </a:xfrm>
        </p:spPr>
        <p:txBody>
          <a:bodyPr>
            <a:normAutofit/>
          </a:bodyPr>
          <a:lstStyle>
            <a:lvl1pPr marL="0" indent="0" algn="r">
              <a:spcBef>
                <a:spcPts val="0"/>
              </a:spcBef>
              <a:buNone/>
              <a:defRPr sz="1600" b="1">
                <a:solidFill>
                  <a:srgbClr val="0076C0"/>
                </a:solidFill>
              </a:defRPr>
            </a:lvl1pPr>
          </a:lstStyle>
          <a:p>
            <a:pPr lvl="0"/>
            <a:r>
              <a:rPr lang="en-US" dirty="0"/>
              <a:t>Contact:</a:t>
            </a:r>
          </a:p>
          <a:p>
            <a:pPr lvl="0"/>
            <a:r>
              <a:rPr lang="en-US" dirty="0"/>
              <a:t>name@AlliantQuality.org</a:t>
            </a:r>
          </a:p>
        </p:txBody>
      </p:sp>
    </p:spTree>
    <p:extLst>
      <p:ext uri="{BB962C8B-B14F-4D97-AF65-F5344CB8AC3E}">
        <p14:creationId xmlns:p14="http://schemas.microsoft.com/office/powerpoint/2010/main" val="3360144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rsonal Connections_surv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F5F1569-8AA2-4573-BAD6-645B5FCA2BC6}"/>
              </a:ext>
              <a:ext uri="{C183D7F6-B498-43B3-948B-1728B52AA6E4}">
                <adec:decorative xmlns:adec="http://schemas.microsoft.com/office/drawing/2017/decorative" xmlns="" val="1"/>
              </a:ext>
            </a:extLst>
          </p:cNvPr>
          <p:cNvSpPr/>
          <p:nvPr userDrawn="1"/>
        </p:nvSpPr>
        <p:spPr>
          <a:xfrm>
            <a:off x="0" y="313017"/>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992D32AB-47D8-44E7-BDD8-45F1EA01D4B2}"/>
              </a:ext>
            </a:extLst>
          </p:cNvPr>
          <p:cNvSpPr>
            <a:spLocks noGrp="1"/>
          </p:cNvSpPr>
          <p:nvPr>
            <p:ph idx="1"/>
          </p:nvPr>
        </p:nvSpPr>
        <p:spPr>
          <a:xfrm>
            <a:off x="444540" y="3811270"/>
            <a:ext cx="8229600" cy="845638"/>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A801DD7E-BE82-4500-8916-A0B85091FA45}"/>
              </a:ext>
              <a:ext uri="{C183D7F6-B498-43B3-948B-1728B52AA6E4}">
                <adec:decorative xmlns:adec="http://schemas.microsoft.com/office/drawing/2017/decorative" xmlns="" val="1"/>
              </a:ext>
            </a:extLst>
          </p:cNvPr>
          <p:cNvSpPr/>
          <p:nvPr userDrawn="1"/>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56EAEB1-EC04-4EF4-8C04-D5506676D6B9}"/>
              </a:ext>
              <a:ext uri="{C183D7F6-B498-43B3-948B-1728B52AA6E4}">
                <adec:decorative xmlns:adec="http://schemas.microsoft.com/office/drawing/2017/decorative" xmlns="" val="1"/>
              </a:ext>
            </a:extLst>
          </p:cNvPr>
          <p:cNvSpPr/>
          <p:nvPr userDrawn="1"/>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a:extLst>
              <a:ext uri="{FF2B5EF4-FFF2-40B4-BE49-F238E27FC236}">
                <a16:creationId xmlns:a16="http://schemas.microsoft.com/office/drawing/2014/main" id="{AB98C30E-25F2-43FE-85ED-FAD18CF7E7EF}"/>
              </a:ext>
            </a:extLst>
          </p:cNvPr>
          <p:cNvSpPr txBox="1">
            <a:spLocks/>
          </p:cNvSpPr>
          <p:nvPr userDrawn="1"/>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pic>
        <p:nvPicPr>
          <p:cNvPr id="13" name="Picture 12" descr="Multicolored thread connecting pins on a board">
            <a:extLst>
              <a:ext uri="{FF2B5EF4-FFF2-40B4-BE49-F238E27FC236}">
                <a16:creationId xmlns:a16="http://schemas.microsoft.com/office/drawing/2014/main" id="{345A0BEB-E91F-4555-A279-A11B582C758F}"/>
              </a:ext>
            </a:extLst>
          </p:cNvPr>
          <p:cNvPicPr>
            <a:picLocks noChangeAspect="1"/>
          </p:cNvPicPr>
          <p:nvPr userDrawn="1"/>
        </p:nvPicPr>
        <p:blipFill>
          <a:blip r:embed="rId2"/>
          <a:stretch>
            <a:fillRect/>
          </a:stretch>
        </p:blipFill>
        <p:spPr>
          <a:xfrm>
            <a:off x="1589363" y="1323158"/>
            <a:ext cx="5321808" cy="2377074"/>
          </a:xfrm>
          <a:prstGeom prst="rect">
            <a:avLst/>
          </a:prstGeom>
          <a:effectLst>
            <a:softEdge rad="63500"/>
          </a:effectLst>
        </p:spPr>
      </p:pic>
      <p:sp>
        <p:nvSpPr>
          <p:cNvPr id="14" name="TextBox 13">
            <a:extLst>
              <a:ext uri="{FF2B5EF4-FFF2-40B4-BE49-F238E27FC236}">
                <a16:creationId xmlns:a16="http://schemas.microsoft.com/office/drawing/2014/main" id="{D2D9285B-ACDD-47BE-BB62-93AB78930C0E}"/>
              </a:ext>
            </a:extLst>
          </p:cNvPr>
          <p:cNvSpPr txBox="1"/>
          <p:nvPr userDrawn="1"/>
        </p:nvSpPr>
        <p:spPr>
          <a:xfrm>
            <a:off x="444540" y="641662"/>
            <a:ext cx="7598794" cy="584775"/>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00539B"/>
                </a:solidFill>
                <a:effectLst/>
                <a:uLnTx/>
                <a:uFillTx/>
                <a:latin typeface="+mn-lt"/>
                <a:ea typeface="+mj-ea"/>
                <a:cs typeface="+mj-cs"/>
              </a:rPr>
              <a:t>Personal Connections</a:t>
            </a:r>
            <a:endParaRPr lang="en-US" dirty="0"/>
          </a:p>
        </p:txBody>
      </p:sp>
    </p:spTree>
    <p:extLst>
      <p:ext uri="{BB962C8B-B14F-4D97-AF65-F5344CB8AC3E}">
        <p14:creationId xmlns:p14="http://schemas.microsoft.com/office/powerpoint/2010/main" val="133598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 Line Title &amp; 5 Bullet Levels">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xmlns="" val="1"/>
              </a:ext>
            </a:extLst>
          </p:cNvPr>
          <p:cNvSpPr/>
          <p:nvPr/>
        </p:nvSpPr>
        <p:spPr>
          <a:xfrm>
            <a:off x="0" y="313017"/>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72307"/>
            <a:ext cx="8216939" cy="481013"/>
          </a:xfrm>
        </p:spPr>
        <p:txBody>
          <a:bodyPr anchor="t">
            <a:noAutofit/>
          </a:bodyPr>
          <a:lstStyle>
            <a:lvl1pPr algn="l">
              <a:defRPr sz="3200" b="1">
                <a:solidFill>
                  <a:srgbClr val="00539B"/>
                </a:solidFill>
              </a:defRPr>
            </a:lvl1pPr>
          </a:lstStyle>
          <a:p>
            <a:r>
              <a:rPr lang="en-US" dirty="0"/>
              <a:t>Click to edit Master title style</a:t>
            </a:r>
          </a:p>
        </p:txBody>
      </p:sp>
      <p:sp>
        <p:nvSpPr>
          <p:cNvPr id="3" name="Content Placeholder 2"/>
          <p:cNvSpPr>
            <a:spLocks noGrp="1"/>
          </p:cNvSpPr>
          <p:nvPr>
            <p:ph idx="1"/>
          </p:nvPr>
        </p:nvSpPr>
        <p:spPr>
          <a:xfrm>
            <a:off x="444540" y="1323158"/>
            <a:ext cx="8229600" cy="3333750"/>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C183D7F6-B498-43B3-948B-1728B52AA6E4}">
                <adec:decorative xmlns:adec="http://schemas.microsoft.com/office/drawing/2017/decorative" xmlns="" val="1"/>
              </a:ext>
            </a:extLst>
          </p:cNvPr>
          <p:cNvSpPr/>
          <p:nvPr/>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C183D7F6-B498-43B3-948B-1728B52AA6E4}">
                <adec:decorative xmlns:adec="http://schemas.microsoft.com/office/drawing/2017/decorative" xmlns="" val="1"/>
              </a:ext>
            </a:extLst>
          </p:cNvPr>
          <p:cNvSpPr/>
          <p:nvPr/>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spTree>
    <p:extLst>
      <p:ext uri="{BB962C8B-B14F-4D97-AF65-F5344CB8AC3E}">
        <p14:creationId xmlns:p14="http://schemas.microsoft.com/office/powerpoint/2010/main" val="4026521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1 Line Title &amp; 2 text boxes">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xmlns="" val="1"/>
              </a:ext>
            </a:extLst>
          </p:cNvPr>
          <p:cNvSpPr/>
          <p:nvPr/>
        </p:nvSpPr>
        <p:spPr>
          <a:xfrm>
            <a:off x="0" y="313017"/>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72307"/>
            <a:ext cx="8216939" cy="481013"/>
          </a:xfrm>
        </p:spPr>
        <p:txBody>
          <a:bodyPr anchor="t">
            <a:noAutofit/>
          </a:bodyPr>
          <a:lstStyle>
            <a:lvl1pPr algn="l">
              <a:defRPr sz="3200" b="1">
                <a:solidFill>
                  <a:srgbClr val="00539B"/>
                </a:solidFill>
              </a:defRPr>
            </a:lvl1pPr>
          </a:lstStyle>
          <a:p>
            <a:r>
              <a:rPr lang="en-US" dirty="0"/>
              <a:t>Click to edit Master title style</a:t>
            </a:r>
          </a:p>
        </p:txBody>
      </p:sp>
      <p:sp>
        <p:nvSpPr>
          <p:cNvPr id="3" name="Content Placeholder 2"/>
          <p:cNvSpPr>
            <a:spLocks noGrp="1"/>
          </p:cNvSpPr>
          <p:nvPr>
            <p:ph idx="1"/>
          </p:nvPr>
        </p:nvSpPr>
        <p:spPr>
          <a:xfrm>
            <a:off x="444540" y="1323158"/>
            <a:ext cx="3769651" cy="3333750"/>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C183D7F6-B498-43B3-948B-1728B52AA6E4}">
                <adec:decorative xmlns:adec="http://schemas.microsoft.com/office/drawing/2017/decorative" xmlns="" val="1"/>
              </a:ext>
            </a:extLst>
          </p:cNvPr>
          <p:cNvSpPr/>
          <p:nvPr/>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C183D7F6-B498-43B3-948B-1728B52AA6E4}">
                <adec:decorative xmlns:adec="http://schemas.microsoft.com/office/drawing/2017/decorative" xmlns="" val="1"/>
              </a:ext>
            </a:extLst>
          </p:cNvPr>
          <p:cNvSpPr/>
          <p:nvPr/>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sp>
        <p:nvSpPr>
          <p:cNvPr id="13" name="Content Placeholder 2">
            <a:extLst>
              <a:ext uri="{FF2B5EF4-FFF2-40B4-BE49-F238E27FC236}">
                <a16:creationId xmlns:a16="http://schemas.microsoft.com/office/drawing/2014/main" id="{FF34FC64-80A7-400C-A18F-FE84BD1B6BF9}"/>
              </a:ext>
            </a:extLst>
          </p:cNvPr>
          <p:cNvSpPr>
            <a:spLocks noGrp="1"/>
          </p:cNvSpPr>
          <p:nvPr>
            <p:ph idx="10"/>
          </p:nvPr>
        </p:nvSpPr>
        <p:spPr>
          <a:xfrm>
            <a:off x="4914687" y="1323158"/>
            <a:ext cx="3769651" cy="3333750"/>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160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Line Title, text, multiple graphics">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xmlns="" val="1"/>
              </a:ext>
            </a:extLst>
          </p:cNvPr>
          <p:cNvSpPr/>
          <p:nvPr/>
        </p:nvSpPr>
        <p:spPr>
          <a:xfrm>
            <a:off x="0" y="313017"/>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72307"/>
            <a:ext cx="8216939" cy="481013"/>
          </a:xfrm>
        </p:spPr>
        <p:txBody>
          <a:bodyPr anchor="t">
            <a:noAutofit/>
          </a:bodyPr>
          <a:lstStyle>
            <a:lvl1pPr algn="l">
              <a:defRPr sz="3200" b="1">
                <a:solidFill>
                  <a:srgbClr val="00539B"/>
                </a:solidFill>
              </a:defRPr>
            </a:lvl1pPr>
          </a:lstStyle>
          <a:p>
            <a:r>
              <a:rPr lang="en-US" dirty="0"/>
              <a:t>Click to edit Master title style</a:t>
            </a:r>
          </a:p>
        </p:txBody>
      </p:sp>
      <p:sp>
        <p:nvSpPr>
          <p:cNvPr id="3" name="Content Placeholder 2"/>
          <p:cNvSpPr>
            <a:spLocks noGrp="1"/>
          </p:cNvSpPr>
          <p:nvPr>
            <p:ph idx="1"/>
          </p:nvPr>
        </p:nvSpPr>
        <p:spPr>
          <a:xfrm>
            <a:off x="444540" y="1323158"/>
            <a:ext cx="3769651" cy="3333750"/>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C183D7F6-B498-43B3-948B-1728B52AA6E4}">
                <adec:decorative xmlns:adec="http://schemas.microsoft.com/office/drawing/2017/decorative" xmlns="" val="1"/>
              </a:ext>
            </a:extLst>
          </p:cNvPr>
          <p:cNvSpPr/>
          <p:nvPr/>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C183D7F6-B498-43B3-948B-1728B52AA6E4}">
                <adec:decorative xmlns:adec="http://schemas.microsoft.com/office/drawing/2017/decorative" xmlns="" val="1"/>
              </a:ext>
            </a:extLst>
          </p:cNvPr>
          <p:cNvSpPr/>
          <p:nvPr/>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sp>
        <p:nvSpPr>
          <p:cNvPr id="6" name="Content Placeholder 5">
            <a:extLst>
              <a:ext uri="{FF2B5EF4-FFF2-40B4-BE49-F238E27FC236}">
                <a16:creationId xmlns:a16="http://schemas.microsoft.com/office/drawing/2014/main" id="{2BC82944-410A-4A6F-8076-2C9101428264}"/>
              </a:ext>
            </a:extLst>
          </p:cNvPr>
          <p:cNvSpPr>
            <a:spLocks noGrp="1"/>
          </p:cNvSpPr>
          <p:nvPr>
            <p:ph sz="quarter" idx="10"/>
          </p:nvPr>
        </p:nvSpPr>
        <p:spPr>
          <a:xfrm>
            <a:off x="4572000" y="1322388"/>
            <a:ext cx="1739900" cy="3333750"/>
          </a:xfrm>
        </p:spPr>
        <p:txBody>
          <a:bodyPr/>
          <a:lstStyle/>
          <a:p>
            <a:pPr lvl="0"/>
            <a:r>
              <a:rPr lang="en-US" dirty="0"/>
              <a:t>Click to edit Master text styles</a:t>
            </a:r>
          </a:p>
        </p:txBody>
      </p:sp>
      <p:sp>
        <p:nvSpPr>
          <p:cNvPr id="9" name="Picture Placeholder 8">
            <a:extLst>
              <a:ext uri="{FF2B5EF4-FFF2-40B4-BE49-F238E27FC236}">
                <a16:creationId xmlns:a16="http://schemas.microsoft.com/office/drawing/2014/main" id="{79C9799A-4045-4616-92B8-DD699D323491}"/>
              </a:ext>
            </a:extLst>
          </p:cNvPr>
          <p:cNvSpPr>
            <a:spLocks noGrp="1"/>
          </p:cNvSpPr>
          <p:nvPr>
            <p:ph type="pic" sz="quarter" idx="11"/>
          </p:nvPr>
        </p:nvSpPr>
        <p:spPr>
          <a:xfrm>
            <a:off x="6527800" y="1322388"/>
            <a:ext cx="2171700" cy="1382712"/>
          </a:xfrm>
        </p:spPr>
        <p:txBody>
          <a:bodyPr/>
          <a:lstStyle/>
          <a:p>
            <a:endParaRPr lang="en-US"/>
          </a:p>
        </p:txBody>
      </p:sp>
      <p:sp>
        <p:nvSpPr>
          <p:cNvPr id="11" name="Picture Placeholder 10">
            <a:extLst>
              <a:ext uri="{FF2B5EF4-FFF2-40B4-BE49-F238E27FC236}">
                <a16:creationId xmlns:a16="http://schemas.microsoft.com/office/drawing/2014/main" id="{43B0D09B-FE4F-454F-B0AE-DD9C3837D5DC}"/>
              </a:ext>
            </a:extLst>
          </p:cNvPr>
          <p:cNvSpPr>
            <a:spLocks noGrp="1"/>
          </p:cNvSpPr>
          <p:nvPr>
            <p:ph type="pic" sz="quarter" idx="12"/>
          </p:nvPr>
        </p:nvSpPr>
        <p:spPr>
          <a:xfrm>
            <a:off x="6527800" y="2976563"/>
            <a:ext cx="2171700" cy="1835150"/>
          </a:xfrm>
        </p:spPr>
        <p:txBody>
          <a:bodyPr/>
          <a:lstStyle/>
          <a:p>
            <a:endParaRPr lang="en-US"/>
          </a:p>
        </p:txBody>
      </p:sp>
      <p:sp>
        <p:nvSpPr>
          <p:cNvPr id="16" name="Picture Placeholder 15">
            <a:extLst>
              <a:ext uri="{FF2B5EF4-FFF2-40B4-BE49-F238E27FC236}">
                <a16:creationId xmlns:a16="http://schemas.microsoft.com/office/drawing/2014/main" id="{7DB9D8F1-489E-47A1-A78F-80510330EC7E}"/>
              </a:ext>
            </a:extLst>
          </p:cNvPr>
          <p:cNvSpPr>
            <a:spLocks noGrp="1"/>
          </p:cNvSpPr>
          <p:nvPr>
            <p:ph type="pic" sz="quarter" idx="13"/>
          </p:nvPr>
        </p:nvSpPr>
        <p:spPr>
          <a:xfrm>
            <a:off x="2770453" y="3355751"/>
            <a:ext cx="2439987" cy="1493837"/>
          </a:xfrm>
        </p:spPr>
        <p:txBody>
          <a:bodyPr/>
          <a:lstStyle/>
          <a:p>
            <a:endParaRPr lang="en-US"/>
          </a:p>
        </p:txBody>
      </p:sp>
    </p:spTree>
    <p:extLst>
      <p:ext uri="{BB962C8B-B14F-4D97-AF65-F5344CB8AC3E}">
        <p14:creationId xmlns:p14="http://schemas.microsoft.com/office/powerpoint/2010/main" val="3993120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Line Title, subtitle &amp; 2 text boxes">
    <p:spTree>
      <p:nvGrpSpPr>
        <p:cNvPr id="1" name=""/>
        <p:cNvGrpSpPr/>
        <p:nvPr/>
      </p:nvGrpSpPr>
      <p:grpSpPr>
        <a:xfrm>
          <a:off x="0" y="0"/>
          <a:ext cx="0" cy="0"/>
          <a:chOff x="0" y="0"/>
          <a:chExt cx="0" cy="0"/>
        </a:xfrm>
      </p:grpSpPr>
      <p:sp>
        <p:nvSpPr>
          <p:cNvPr id="15" name="Rectangle 14">
            <a:extLst>
              <a:ext uri="{C183D7F6-B498-43B3-948B-1728B52AA6E4}">
                <adec:decorative xmlns:adec="http://schemas.microsoft.com/office/drawing/2017/decorative" xmlns="" val="1"/>
              </a:ext>
            </a:extLst>
          </p:cNvPr>
          <p:cNvSpPr/>
          <p:nvPr/>
        </p:nvSpPr>
        <p:spPr>
          <a:xfrm>
            <a:off x="0" y="313017"/>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4540" y="1564406"/>
            <a:ext cx="3769651" cy="3092501"/>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C183D7F6-B498-43B3-948B-1728B52AA6E4}">
                <adec:decorative xmlns:adec="http://schemas.microsoft.com/office/drawing/2017/decorative" xmlns="" val="1"/>
              </a:ext>
            </a:extLst>
          </p:cNvPr>
          <p:cNvSpPr/>
          <p:nvPr/>
        </p:nvSpPr>
        <p:spPr>
          <a:xfrm>
            <a:off x="0" y="4928168"/>
            <a:ext cx="9152467" cy="213871"/>
          </a:xfrm>
          <a:prstGeom prst="rect">
            <a:avLst/>
          </a:prstGeom>
          <a:solidFill>
            <a:srgbClr val="0053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C183D7F6-B498-43B3-948B-1728B52AA6E4}">
                <adec:decorative xmlns:adec="http://schemas.microsoft.com/office/drawing/2017/decorative" xmlns="" val="1"/>
              </a:ext>
            </a:extLst>
          </p:cNvPr>
          <p:cNvSpPr/>
          <p:nvPr/>
        </p:nvSpPr>
        <p:spPr>
          <a:xfrm>
            <a:off x="8526460" y="4656908"/>
            <a:ext cx="388940" cy="368396"/>
          </a:xfrm>
          <a:prstGeom prst="ellipse">
            <a:avLst/>
          </a:prstGeom>
          <a:solidFill>
            <a:srgbClr val="00539B"/>
          </a:solidFill>
          <a:ln w="28575">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Date Placeholder 3"/>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7BFF20AB-8469-794D-AB75-1FA1908E192E}" type="slidenum">
              <a:rPr lang="en-US" b="1" smtClean="0">
                <a:solidFill>
                  <a:schemeClr val="bg1"/>
                </a:solidFill>
              </a:rPr>
              <a:pPr algn="ctr"/>
              <a:t>‹#›</a:t>
            </a:fld>
            <a:endParaRPr lang="en-US" b="1" dirty="0">
              <a:solidFill>
                <a:schemeClr val="bg1"/>
              </a:solidFill>
            </a:endParaRPr>
          </a:p>
        </p:txBody>
      </p:sp>
      <p:sp>
        <p:nvSpPr>
          <p:cNvPr id="17" name="Date Placeholder 3">
            <a:extLst>
              <a:ext uri="{FF2B5EF4-FFF2-40B4-BE49-F238E27FC236}">
                <a16:creationId xmlns:a16="http://schemas.microsoft.com/office/drawing/2014/main" id="{8A0B3C3F-9ADD-46A7-B113-05FCAE83F51E}"/>
              </a:ext>
            </a:extLst>
          </p:cNvPr>
          <p:cNvSpPr txBox="1">
            <a:spLocks/>
          </p:cNvSpPr>
          <p:nvPr/>
        </p:nvSpPr>
        <p:spPr>
          <a:xfrm>
            <a:off x="8517730" y="4767946"/>
            <a:ext cx="406400" cy="146319"/>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b="1" dirty="0">
              <a:solidFill>
                <a:schemeClr val="tx1"/>
              </a:solidFill>
            </a:endParaRPr>
          </a:p>
        </p:txBody>
      </p:sp>
      <p:sp>
        <p:nvSpPr>
          <p:cNvPr id="13" name="Content Placeholder 2">
            <a:extLst>
              <a:ext uri="{FF2B5EF4-FFF2-40B4-BE49-F238E27FC236}">
                <a16:creationId xmlns:a16="http://schemas.microsoft.com/office/drawing/2014/main" id="{FF34FC64-80A7-400C-A18F-FE84BD1B6BF9}"/>
              </a:ext>
            </a:extLst>
          </p:cNvPr>
          <p:cNvSpPr>
            <a:spLocks noGrp="1"/>
          </p:cNvSpPr>
          <p:nvPr>
            <p:ph idx="10"/>
          </p:nvPr>
        </p:nvSpPr>
        <p:spPr>
          <a:xfrm>
            <a:off x="4914687" y="1564406"/>
            <a:ext cx="3769651" cy="3092502"/>
          </a:xfrm>
        </p:spPr>
        <p:txBody>
          <a:bodyPr/>
          <a:lstStyle>
            <a:lvl1pPr>
              <a:defRPr sz="2800">
                <a:solidFill>
                  <a:srgbClr val="55565A"/>
                </a:solidFill>
              </a:defRPr>
            </a:lvl1pPr>
            <a:lvl2pPr>
              <a:defRPr sz="2400">
                <a:solidFill>
                  <a:srgbClr val="55565A"/>
                </a:solidFill>
              </a:defRPr>
            </a:lvl2pPr>
            <a:lvl3pPr>
              <a:defRPr sz="2000">
                <a:solidFill>
                  <a:srgbClr val="55565A"/>
                </a:solidFill>
              </a:defRPr>
            </a:lvl3pPr>
            <a:lvl4pPr>
              <a:defRPr sz="1800">
                <a:solidFill>
                  <a:srgbClr val="55565A"/>
                </a:solidFill>
              </a:defRPr>
            </a:lvl4pPr>
            <a:lvl5pPr>
              <a:defRPr sz="1600">
                <a:solidFill>
                  <a:srgbClr val="5556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59D19315-6AB6-45E7-81AB-E5ACC70A30DE}"/>
              </a:ext>
            </a:extLst>
          </p:cNvPr>
          <p:cNvSpPr>
            <a:spLocks noGrp="1"/>
          </p:cNvSpPr>
          <p:nvPr>
            <p:ph type="title"/>
          </p:nvPr>
        </p:nvSpPr>
        <p:spPr>
          <a:xfrm>
            <a:off x="457200" y="526888"/>
            <a:ext cx="6843251" cy="480162"/>
          </a:xfrm>
        </p:spPr>
        <p:txBody>
          <a:bodyPr/>
          <a:lstStyle>
            <a:lvl1pPr>
              <a:defRPr>
                <a:solidFill>
                  <a:srgbClr val="00539B"/>
                </a:solidFill>
              </a:defRPr>
            </a:lvl1pPr>
          </a:lstStyle>
          <a:p>
            <a:r>
              <a:rPr lang="en-US" dirty="0"/>
              <a:t>Click to edit Master title style</a:t>
            </a:r>
          </a:p>
        </p:txBody>
      </p:sp>
      <p:sp>
        <p:nvSpPr>
          <p:cNvPr id="22" name="Text Placeholder 21">
            <a:extLst>
              <a:ext uri="{FF2B5EF4-FFF2-40B4-BE49-F238E27FC236}">
                <a16:creationId xmlns:a16="http://schemas.microsoft.com/office/drawing/2014/main" id="{50B2ACB8-4601-4B0E-9A79-A1C151E31AFB}"/>
              </a:ext>
            </a:extLst>
          </p:cNvPr>
          <p:cNvSpPr>
            <a:spLocks noGrp="1"/>
          </p:cNvSpPr>
          <p:nvPr>
            <p:ph type="body" sz="quarter" idx="11"/>
          </p:nvPr>
        </p:nvSpPr>
        <p:spPr>
          <a:xfrm>
            <a:off x="457200" y="1066220"/>
            <a:ext cx="8242300" cy="453224"/>
          </a:xfrm>
        </p:spPr>
        <p:txBody>
          <a:bodyPr>
            <a:normAutofit/>
          </a:bodyPr>
          <a:lstStyle>
            <a:lvl1pPr marL="0" indent="0">
              <a:buNone/>
              <a:defRPr sz="2400">
                <a:solidFill>
                  <a:srgbClr val="00539B"/>
                </a:solidFill>
              </a:defRPr>
            </a:lvl1pPr>
            <a:lvl2pPr marL="457200" indent="0">
              <a:buNone/>
              <a:defRPr sz="2800">
                <a:solidFill>
                  <a:srgbClr val="A38C64"/>
                </a:solidFill>
              </a:defRPr>
            </a:lvl2pPr>
          </a:lstStyle>
          <a:p>
            <a:pPr lvl="0"/>
            <a:r>
              <a:rPr lang="en-US" dirty="0"/>
              <a:t>Click to edit Master text styles</a:t>
            </a:r>
          </a:p>
        </p:txBody>
      </p:sp>
    </p:spTree>
    <p:extLst>
      <p:ext uri="{BB962C8B-B14F-4D97-AF65-F5344CB8AC3E}">
        <p14:creationId xmlns:p14="http://schemas.microsoft.com/office/powerpoint/2010/main" val="476737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438150"/>
            <a:ext cx="7586133" cy="48016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457200" y="1136650"/>
            <a:ext cx="8229600" cy="35258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6088388"/>
      </p:ext>
    </p:extLst>
  </p:cSld>
  <p:clrMap bg1="lt1" tx1="dk1" bg2="lt2" tx2="dk2" accent1="accent1" accent2="accent2" accent3="accent3" accent4="accent4" accent5="accent5" accent6="accent6" hlink="hlink" folHlink="folHlink"/>
  <p:sldLayoutIdLst>
    <p:sldLayoutId id="2147483702" r:id="rId1"/>
    <p:sldLayoutId id="2147483714" r:id="rId2"/>
    <p:sldLayoutId id="2147483724" r:id="rId3"/>
    <p:sldLayoutId id="2147483731" r:id="rId4"/>
    <p:sldLayoutId id="2147483726" r:id="rId5"/>
    <p:sldLayoutId id="2147483703" r:id="rId6"/>
    <p:sldLayoutId id="2147483711" r:id="rId7"/>
    <p:sldLayoutId id="2147483725" r:id="rId8"/>
    <p:sldLayoutId id="2147483712" r:id="rId9"/>
    <p:sldLayoutId id="2147483707" r:id="rId10"/>
    <p:sldLayoutId id="2147483713" r:id="rId11"/>
    <p:sldLayoutId id="2147483710" r:id="rId12"/>
    <p:sldLayoutId id="2147483727" r:id="rId13"/>
    <p:sldLayoutId id="2147483709" r:id="rId14"/>
    <p:sldLayoutId id="2147483730" r:id="rId15"/>
  </p:sldLayoutIdLst>
  <p:hf hdr="0" ftr="0"/>
  <p:txStyles>
    <p:titleStyle>
      <a:lvl1pPr algn="l" defTabSz="457200" rtl="0" eaLnBrk="1" latinLnBrk="0" hangingPunct="1">
        <a:spcBef>
          <a:spcPct val="0"/>
        </a:spcBef>
        <a:buNone/>
        <a:defRPr sz="3200" b="1" kern="1200">
          <a:solidFill>
            <a:srgbClr val="00539B"/>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55565A"/>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55565A"/>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5565A"/>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55565A"/>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5556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webmm.ahrq.gov/perspective.aspx?perspectiveID=34" TargetMode="External"/><Relationship Id="rId2" Type="http://schemas.openxmlformats.org/officeDocument/2006/relationships/hyperlink" Target="https://health.gov/hcq/pdfs/ADE-Action-Plan-508c.pdf" TargetMode="External"/><Relationship Id="rId1" Type="http://schemas.openxmlformats.org/officeDocument/2006/relationships/slideLayout" Target="../slideLayouts/slideLayout6.xml"/><Relationship Id="rId5" Type="http://schemas.openxmlformats.org/officeDocument/2006/relationships/hyperlink" Target="https://qioprogram.org/sites/default/files/2019BeersCriteria_JAGS.pdf" TargetMode="External"/><Relationship Id="rId4" Type="http://schemas.openxmlformats.org/officeDocument/2006/relationships/hyperlink" Target="https://paltc.org/opioids%20in%20nursing%20home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TVadala@ipro.or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mailto:TVadala@ipro.org"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4911" y="584800"/>
            <a:ext cx="8560147" cy="988311"/>
          </a:xfrm>
        </p:spPr>
        <p:txBody>
          <a:bodyPr/>
          <a:lstStyle/>
          <a:p>
            <a:pPr algn="ctr"/>
            <a:r>
              <a:rPr lang="en-US" dirty="0"/>
              <a:t>Assessing and Reducing Opioid Prescribing in Long Term Care</a:t>
            </a:r>
            <a:br>
              <a:rPr lang="en-US" dirty="0"/>
            </a:br>
            <a:r>
              <a:rPr lang="en-US" sz="1800" dirty="0"/>
              <a:t>June 16</a:t>
            </a:r>
            <a:r>
              <a:rPr lang="en-US" sz="1800" baseline="30000" dirty="0"/>
              <a:t>th</a:t>
            </a:r>
            <a:r>
              <a:rPr lang="en-US" sz="1800" dirty="0"/>
              <a:t> 2020</a:t>
            </a:r>
            <a:br>
              <a:rPr lang="en-US" sz="1800" dirty="0"/>
            </a:br>
            <a:r>
              <a:rPr lang="en-US" sz="1800" dirty="0"/>
              <a:t>2pm ET/1pm CT</a:t>
            </a:r>
            <a:r>
              <a:rPr lang="en-US" dirty="0"/>
              <a:t/>
            </a:r>
            <a:br>
              <a:rPr lang="en-US" dirty="0"/>
            </a:br>
            <a:endParaRPr lang="en-US" dirty="0"/>
          </a:p>
        </p:txBody>
      </p:sp>
      <p:sp>
        <p:nvSpPr>
          <p:cNvPr id="3" name="Content Placeholder 2"/>
          <p:cNvSpPr>
            <a:spLocks noGrp="1"/>
          </p:cNvSpPr>
          <p:nvPr>
            <p:ph idx="4294967295"/>
          </p:nvPr>
        </p:nvSpPr>
        <p:spPr>
          <a:xfrm>
            <a:off x="134911" y="1858781"/>
            <a:ext cx="6227122" cy="2785666"/>
          </a:xfrm>
        </p:spPr>
        <p:txBody>
          <a:bodyPr>
            <a:normAutofit lnSpcReduction="10000"/>
          </a:bodyPr>
          <a:lstStyle/>
          <a:p>
            <a:pPr marL="0" indent="0">
              <a:buNone/>
            </a:pPr>
            <a:r>
              <a:rPr lang="en-US" b="1" dirty="0">
                <a:solidFill>
                  <a:srgbClr val="00539B"/>
                </a:solidFill>
                <a:ea typeface="+mj-ea"/>
                <a:cs typeface="+mj-cs"/>
              </a:rPr>
              <a:t>Welcome!</a:t>
            </a:r>
            <a:endParaRPr lang="en-US" sz="2000" dirty="0"/>
          </a:p>
          <a:p>
            <a:r>
              <a:rPr lang="en-US" sz="2000" dirty="0"/>
              <a:t>All lines are muted, so please ask your questions in chat</a:t>
            </a:r>
          </a:p>
          <a:p>
            <a:r>
              <a:rPr lang="en-US" sz="2000" dirty="0"/>
              <a:t>For technical issues, chat to the ‘Technical Support’ Panelist </a:t>
            </a:r>
          </a:p>
          <a:p>
            <a:r>
              <a:rPr lang="en-US" sz="2000" dirty="0"/>
              <a:t>Please actively participate in the poll that will pop up on the lower righthand side of your screen at the end of the presentation</a:t>
            </a:r>
          </a:p>
        </p:txBody>
      </p:sp>
      <p:pic>
        <p:nvPicPr>
          <p:cNvPr id="10" name="Picture 9" descr="Quality Improvement Organizations and Alliant Quality logo">
            <a:extLst>
              <a:ext uri="{FF2B5EF4-FFF2-40B4-BE49-F238E27FC236}">
                <a16:creationId xmlns:a16="http://schemas.microsoft.com/office/drawing/2014/main" id="{1969EF84-1992-B245-A383-C59BA98BEB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2033" y="2208376"/>
            <a:ext cx="2781967" cy="2086475"/>
          </a:xfrm>
          <a:prstGeom prst="rect">
            <a:avLst/>
          </a:prstGeom>
        </p:spPr>
      </p:pic>
      <p:sp>
        <p:nvSpPr>
          <p:cNvPr id="6" name="TextBox 5">
            <a:extLst>
              <a:ext uri="{FF2B5EF4-FFF2-40B4-BE49-F238E27FC236}">
                <a16:creationId xmlns:a16="http://schemas.microsoft.com/office/drawing/2014/main" id="{F5D9CDE7-9ECB-5B44-808C-39E5B22E989B}"/>
              </a:ext>
            </a:extLst>
          </p:cNvPr>
          <p:cNvSpPr txBox="1"/>
          <p:nvPr/>
        </p:nvSpPr>
        <p:spPr>
          <a:xfrm>
            <a:off x="2241411" y="4644446"/>
            <a:ext cx="4661178" cy="523220"/>
          </a:xfrm>
          <a:prstGeom prst="rect">
            <a:avLst/>
          </a:prstGeom>
          <a:noFill/>
        </p:spPr>
        <p:txBody>
          <a:bodyPr wrap="square" rtlCol="0">
            <a:spAutoFit/>
          </a:bodyPr>
          <a:lstStyle/>
          <a:p>
            <a:pPr algn="ctr"/>
            <a:r>
              <a:rPr lang="en-US" sz="2800" b="1" dirty="0">
                <a:solidFill>
                  <a:srgbClr val="0076C0"/>
                </a:solidFill>
                <a:latin typeface="+mj-lt"/>
              </a:rPr>
              <a:t>We will get started shortly!</a:t>
            </a:r>
          </a:p>
        </p:txBody>
      </p:sp>
    </p:spTree>
    <p:extLst>
      <p:ext uri="{BB962C8B-B14F-4D97-AF65-F5344CB8AC3E}">
        <p14:creationId xmlns:p14="http://schemas.microsoft.com/office/powerpoint/2010/main" val="3668444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307"/>
            <a:ext cx="8216939" cy="1053751"/>
          </a:xfrm>
        </p:spPr>
        <p:txBody>
          <a:bodyPr>
            <a:normAutofit fontScale="90000"/>
          </a:bodyPr>
          <a:lstStyle/>
          <a:p>
            <a:r>
              <a:rPr lang="en-US" dirty="0"/>
              <a:t>AMDA – The Society for Post-Acute and Long-Term Care Medicine</a:t>
            </a:r>
            <a:r>
              <a:rPr lang="en-US" baseline="50000" dirty="0"/>
              <a:t>5 </a:t>
            </a:r>
            <a:r>
              <a:rPr lang="en-US" sz="1200" dirty="0"/>
              <a:t>(continued)</a:t>
            </a:r>
            <a:endParaRPr lang="en-US" dirty="0"/>
          </a:p>
        </p:txBody>
      </p:sp>
      <p:sp>
        <p:nvSpPr>
          <p:cNvPr id="3" name="Content Placeholder 2"/>
          <p:cNvSpPr>
            <a:spLocks noGrp="1"/>
          </p:cNvSpPr>
          <p:nvPr>
            <p:ph idx="1"/>
          </p:nvPr>
        </p:nvSpPr>
        <p:spPr>
          <a:xfrm>
            <a:off x="444540" y="1726058"/>
            <a:ext cx="8229600" cy="3215812"/>
          </a:xfrm>
        </p:spPr>
        <p:txBody>
          <a:bodyPr>
            <a:normAutofit fontScale="40000" lnSpcReduction="20000"/>
          </a:bodyPr>
          <a:lstStyle/>
          <a:p>
            <a:pPr marL="0" indent="0">
              <a:lnSpc>
                <a:spcPct val="120000"/>
              </a:lnSpc>
              <a:buNone/>
            </a:pPr>
            <a:r>
              <a:rPr lang="en-US" sz="5100" dirty="0"/>
              <a:t>Specific opioid stewardship strategies in nursing homes include the following:</a:t>
            </a:r>
          </a:p>
          <a:p>
            <a:pPr marL="385763" indent="-385763">
              <a:lnSpc>
                <a:spcPct val="120000"/>
              </a:lnSpc>
              <a:buFont typeface="+mj-lt"/>
              <a:buAutoNum type="arabicPeriod"/>
            </a:pPr>
            <a:r>
              <a:rPr lang="en-US" sz="4500" dirty="0"/>
              <a:t>Nursing home practitioners who prescribe opioids should do so based on thoughtful interprofessional assessment indicating:</a:t>
            </a:r>
          </a:p>
          <a:p>
            <a:pPr lvl="1">
              <a:lnSpc>
                <a:spcPct val="120000"/>
              </a:lnSpc>
            </a:pPr>
            <a:r>
              <a:rPr lang="en-US" sz="3400" dirty="0"/>
              <a:t>A clear indication for opioid use</a:t>
            </a:r>
          </a:p>
          <a:p>
            <a:pPr lvl="1">
              <a:lnSpc>
                <a:spcPct val="120000"/>
              </a:lnSpc>
            </a:pPr>
            <a:r>
              <a:rPr lang="en-US" sz="3400" dirty="0"/>
              <a:t>Inadequate response to non-pharmacologic treatments</a:t>
            </a:r>
          </a:p>
          <a:p>
            <a:pPr lvl="1">
              <a:lnSpc>
                <a:spcPct val="120000"/>
              </a:lnSpc>
            </a:pPr>
            <a:r>
              <a:rPr lang="en-US" sz="3400" dirty="0"/>
              <a:t>Inadequate response to appropriate non-opioid pharmacologic treatments</a:t>
            </a:r>
          </a:p>
          <a:p>
            <a:pPr lvl="1">
              <a:lnSpc>
                <a:spcPct val="120000"/>
              </a:lnSpc>
            </a:pPr>
            <a:r>
              <a:rPr lang="en-US" sz="3400" dirty="0"/>
              <a:t>Appropriate response that justifies risks and benefits of continued opioid use</a:t>
            </a:r>
          </a:p>
        </p:txBody>
      </p:sp>
    </p:spTree>
    <p:extLst>
      <p:ext uri="{BB962C8B-B14F-4D97-AF65-F5344CB8AC3E}">
        <p14:creationId xmlns:p14="http://schemas.microsoft.com/office/powerpoint/2010/main" val="4253449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a:t>
            </a:r>
          </a:p>
        </p:txBody>
      </p:sp>
      <p:sp>
        <p:nvSpPr>
          <p:cNvPr id="3" name="Content Placeholder 2"/>
          <p:cNvSpPr>
            <a:spLocks noGrp="1"/>
          </p:cNvSpPr>
          <p:nvPr>
            <p:ph idx="1"/>
          </p:nvPr>
        </p:nvSpPr>
        <p:spPr/>
        <p:txBody>
          <a:bodyPr>
            <a:normAutofit fontScale="77500" lnSpcReduction="20000"/>
          </a:bodyPr>
          <a:lstStyle/>
          <a:p>
            <a:pPr>
              <a:lnSpc>
                <a:spcPct val="120000"/>
              </a:lnSpc>
            </a:pPr>
            <a:r>
              <a:rPr lang="en-US" dirty="0"/>
              <a:t>Interprofessional – include the prescriber, pharmacist and nurses in the selection of best medication/treatment for the patient</a:t>
            </a:r>
          </a:p>
          <a:p>
            <a:pPr>
              <a:lnSpc>
                <a:spcPct val="120000"/>
              </a:lnSpc>
            </a:pPr>
            <a:r>
              <a:rPr lang="en-US" dirty="0"/>
              <a:t>Have non-opioid treatments failed? </a:t>
            </a:r>
          </a:p>
          <a:p>
            <a:pPr lvl="1">
              <a:lnSpc>
                <a:spcPct val="120000"/>
              </a:lnSpc>
            </a:pPr>
            <a:r>
              <a:rPr lang="en-US" dirty="0"/>
              <a:t>Physical therapy, chiropractic care, acupuncture, heat/cool, comfort measures, etc.</a:t>
            </a:r>
          </a:p>
          <a:p>
            <a:pPr lvl="1">
              <a:lnSpc>
                <a:spcPct val="120000"/>
              </a:lnSpc>
            </a:pPr>
            <a:r>
              <a:rPr lang="en-US" dirty="0"/>
              <a:t>Medications that are not opioids…NSAIDs, depression medications, etc.</a:t>
            </a:r>
          </a:p>
          <a:p>
            <a:pPr>
              <a:lnSpc>
                <a:spcPct val="120000"/>
              </a:lnSpc>
            </a:pPr>
            <a:r>
              <a:rPr lang="en-US" dirty="0"/>
              <a:t>Do benefits outweigh risks?</a:t>
            </a:r>
          </a:p>
          <a:p>
            <a:endParaRPr lang="en-US" dirty="0"/>
          </a:p>
        </p:txBody>
      </p:sp>
    </p:spTree>
    <p:extLst>
      <p:ext uri="{BB962C8B-B14F-4D97-AF65-F5344CB8AC3E}">
        <p14:creationId xmlns:p14="http://schemas.microsoft.com/office/powerpoint/2010/main" val="4232009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a Pain Scale</a:t>
            </a:r>
          </a:p>
        </p:txBody>
      </p:sp>
      <p:sp>
        <p:nvSpPr>
          <p:cNvPr id="3" name="Content Placeholder 2"/>
          <p:cNvSpPr>
            <a:spLocks noGrp="1"/>
          </p:cNvSpPr>
          <p:nvPr>
            <p:ph idx="1"/>
          </p:nvPr>
        </p:nvSpPr>
        <p:spPr/>
        <p:txBody>
          <a:bodyPr>
            <a:normAutofit fontScale="92500" lnSpcReduction="10000"/>
          </a:bodyPr>
          <a:lstStyle/>
          <a:p>
            <a:pPr>
              <a:lnSpc>
                <a:spcPct val="110000"/>
              </a:lnSpc>
            </a:pPr>
            <a:r>
              <a:rPr lang="en-US" dirty="0"/>
              <a:t>Multiple options available </a:t>
            </a:r>
          </a:p>
          <a:p>
            <a:pPr>
              <a:lnSpc>
                <a:spcPct val="110000"/>
              </a:lnSpc>
            </a:pPr>
            <a:r>
              <a:rPr lang="en-US" dirty="0"/>
              <a:t>Choose 1 scale to be used throughout the entire facility </a:t>
            </a:r>
          </a:p>
          <a:p>
            <a:pPr>
              <a:lnSpc>
                <a:spcPct val="110000"/>
              </a:lnSpc>
            </a:pPr>
            <a:r>
              <a:rPr lang="en-US" dirty="0"/>
              <a:t>Can help in decision making for medication initiation, escalation and reduction.</a:t>
            </a:r>
          </a:p>
          <a:p>
            <a:pPr>
              <a:lnSpc>
                <a:spcPct val="110000"/>
              </a:lnSpc>
            </a:pPr>
            <a:r>
              <a:rPr lang="en-US" dirty="0"/>
              <a:t>ALL staff must be trained on proper use of the scale</a:t>
            </a:r>
          </a:p>
        </p:txBody>
      </p:sp>
    </p:spTree>
    <p:extLst>
      <p:ext uri="{BB962C8B-B14F-4D97-AF65-F5344CB8AC3E}">
        <p14:creationId xmlns:p14="http://schemas.microsoft.com/office/powerpoint/2010/main" val="16579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307"/>
            <a:ext cx="8216939" cy="971558"/>
          </a:xfrm>
        </p:spPr>
        <p:txBody>
          <a:bodyPr>
            <a:normAutofit fontScale="90000"/>
          </a:bodyPr>
          <a:lstStyle/>
          <a:p>
            <a:r>
              <a:rPr lang="en-US" dirty="0"/>
              <a:t>AMDA – The Society for Post-Acute and Long-Term Care Medicine</a:t>
            </a:r>
            <a:r>
              <a:rPr lang="en-US" baseline="50000" dirty="0"/>
              <a:t>5 </a:t>
            </a:r>
            <a:r>
              <a:rPr lang="en-US" sz="1200" dirty="0"/>
              <a:t>(continued 2)</a:t>
            </a:r>
            <a:endParaRPr lang="en-US" dirty="0"/>
          </a:p>
        </p:txBody>
      </p:sp>
      <p:sp>
        <p:nvSpPr>
          <p:cNvPr id="3" name="Content Placeholder 2"/>
          <p:cNvSpPr>
            <a:spLocks noGrp="1"/>
          </p:cNvSpPr>
          <p:nvPr>
            <p:ph idx="1"/>
          </p:nvPr>
        </p:nvSpPr>
        <p:spPr>
          <a:xfrm>
            <a:off x="444540" y="1643865"/>
            <a:ext cx="8229600" cy="3277455"/>
          </a:xfrm>
        </p:spPr>
        <p:txBody>
          <a:bodyPr>
            <a:normAutofit fontScale="70000" lnSpcReduction="20000"/>
          </a:bodyPr>
          <a:lstStyle/>
          <a:p>
            <a:pPr marL="385763" indent="-385763">
              <a:lnSpc>
                <a:spcPct val="120000"/>
              </a:lnSpc>
              <a:buFont typeface="+mj-lt"/>
              <a:buAutoNum type="arabicPeriod" startAt="2"/>
            </a:pPr>
            <a:r>
              <a:rPr lang="en-US" dirty="0"/>
              <a:t>Nursing home practitioners who manage patients prescribed opioids have a responsibility to minimize the risk of adverse events, dependency and diversion by:</a:t>
            </a:r>
          </a:p>
          <a:p>
            <a:pPr lvl="1">
              <a:lnSpc>
                <a:spcPct val="120000"/>
              </a:lnSpc>
            </a:pPr>
            <a:r>
              <a:rPr lang="en-US" dirty="0"/>
              <a:t>Never prescribing long-acting opioids for opioid naïve patients</a:t>
            </a:r>
          </a:p>
          <a:p>
            <a:pPr lvl="1">
              <a:lnSpc>
                <a:spcPct val="120000"/>
              </a:lnSpc>
            </a:pPr>
            <a:r>
              <a:rPr lang="en-US" dirty="0"/>
              <a:t>Tapering opioids to the lowest dose necessary to maximize functional ability</a:t>
            </a:r>
          </a:p>
          <a:p>
            <a:pPr lvl="1">
              <a:lnSpc>
                <a:spcPct val="120000"/>
              </a:lnSpc>
            </a:pPr>
            <a:r>
              <a:rPr lang="en-US" dirty="0"/>
              <a:t>Tapering and stopping opioids when risks outweigh benefits</a:t>
            </a:r>
          </a:p>
          <a:p>
            <a:pPr lvl="1">
              <a:lnSpc>
                <a:spcPct val="120000"/>
              </a:lnSpc>
            </a:pPr>
            <a:r>
              <a:rPr lang="en-US" dirty="0"/>
              <a:t>Prescribing opioids at the time of discharge in a quantity that represents the minimal amount necessary to transition the resident to a follow-up appointment</a:t>
            </a:r>
          </a:p>
        </p:txBody>
      </p:sp>
    </p:spTree>
    <p:extLst>
      <p:ext uri="{BB962C8B-B14F-4D97-AF65-F5344CB8AC3E}">
        <p14:creationId xmlns:p14="http://schemas.microsoft.com/office/powerpoint/2010/main" val="4207983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r>
              <a:rPr lang="en-US" sz="1100" dirty="0"/>
              <a:t>(continued)</a:t>
            </a:r>
            <a:endParaRPr lang="en-US" dirty="0"/>
          </a:p>
        </p:txBody>
      </p:sp>
      <p:sp>
        <p:nvSpPr>
          <p:cNvPr id="3" name="Content Placeholder 2"/>
          <p:cNvSpPr>
            <a:spLocks noGrp="1"/>
          </p:cNvSpPr>
          <p:nvPr>
            <p:ph idx="1"/>
          </p:nvPr>
        </p:nvSpPr>
        <p:spPr/>
        <p:txBody>
          <a:bodyPr>
            <a:normAutofit fontScale="85000" lnSpcReduction="20000"/>
          </a:bodyPr>
          <a:lstStyle/>
          <a:p>
            <a:pPr>
              <a:lnSpc>
                <a:spcPct val="120000"/>
              </a:lnSpc>
            </a:pPr>
            <a:r>
              <a:rPr lang="en-US" dirty="0"/>
              <a:t>Always follow the most up-to-date opioid prescribing guidelines</a:t>
            </a:r>
          </a:p>
          <a:p>
            <a:pPr>
              <a:lnSpc>
                <a:spcPct val="120000"/>
              </a:lnSpc>
            </a:pPr>
            <a:r>
              <a:rPr lang="en-US" dirty="0"/>
              <a:t>Set patient and family expectations</a:t>
            </a:r>
          </a:p>
          <a:p>
            <a:pPr lvl="1">
              <a:lnSpc>
                <a:spcPct val="120000"/>
              </a:lnSpc>
            </a:pPr>
            <a:r>
              <a:rPr lang="en-US" dirty="0"/>
              <a:t>The patient will never be pain free </a:t>
            </a:r>
          </a:p>
          <a:p>
            <a:pPr>
              <a:lnSpc>
                <a:spcPct val="120000"/>
              </a:lnSpc>
            </a:pPr>
            <a:r>
              <a:rPr lang="en-US" dirty="0"/>
              <a:t>Reduce doses slowly to avoid withdrawal </a:t>
            </a:r>
          </a:p>
          <a:p>
            <a:pPr>
              <a:lnSpc>
                <a:spcPct val="120000"/>
              </a:lnSpc>
            </a:pPr>
            <a:r>
              <a:rPr lang="en-US" dirty="0"/>
              <a:t>D/C opioids ONLY after tapering</a:t>
            </a:r>
          </a:p>
          <a:p>
            <a:pPr>
              <a:lnSpc>
                <a:spcPct val="120000"/>
              </a:lnSpc>
            </a:pPr>
            <a:r>
              <a:rPr lang="en-US" dirty="0"/>
              <a:t>Always prescribe the lowest dose &amp; quantity possible to avoid diversion and overdose</a:t>
            </a:r>
          </a:p>
          <a:p>
            <a:endParaRPr lang="en-US" dirty="0"/>
          </a:p>
        </p:txBody>
      </p:sp>
    </p:spTree>
    <p:extLst>
      <p:ext uri="{BB962C8B-B14F-4D97-AF65-F5344CB8AC3E}">
        <p14:creationId xmlns:p14="http://schemas.microsoft.com/office/powerpoint/2010/main" val="2279334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307"/>
            <a:ext cx="8216939" cy="1033202"/>
          </a:xfrm>
        </p:spPr>
        <p:txBody>
          <a:bodyPr>
            <a:normAutofit fontScale="90000"/>
          </a:bodyPr>
          <a:lstStyle/>
          <a:p>
            <a:r>
              <a:rPr lang="en-US" dirty="0"/>
              <a:t>AMDA – The Society for Post-Acute and Long-Term Care Medicine</a:t>
            </a:r>
            <a:r>
              <a:rPr lang="en-US" baseline="50000" dirty="0"/>
              <a:t>5</a:t>
            </a:r>
            <a:r>
              <a:rPr lang="en-US" sz="1200" dirty="0"/>
              <a:t> (continued 3)</a:t>
            </a:r>
            <a:endParaRPr lang="en-US" dirty="0"/>
          </a:p>
        </p:txBody>
      </p:sp>
      <p:sp>
        <p:nvSpPr>
          <p:cNvPr id="3" name="Content Placeholder 2"/>
          <p:cNvSpPr>
            <a:spLocks noGrp="1"/>
          </p:cNvSpPr>
          <p:nvPr>
            <p:ph idx="1"/>
          </p:nvPr>
        </p:nvSpPr>
        <p:spPr>
          <a:xfrm>
            <a:off x="457200" y="1705509"/>
            <a:ext cx="8229600" cy="3146607"/>
          </a:xfrm>
        </p:spPr>
        <p:txBody>
          <a:bodyPr>
            <a:normAutofit fontScale="92500" lnSpcReduction="20000"/>
          </a:bodyPr>
          <a:lstStyle/>
          <a:p>
            <a:pPr marL="385763" indent="-385763">
              <a:lnSpc>
                <a:spcPct val="110000"/>
              </a:lnSpc>
              <a:buFont typeface="+mj-lt"/>
              <a:buAutoNum type="arabicPeriod" startAt="3"/>
            </a:pPr>
            <a:r>
              <a:rPr lang="en-US" dirty="0"/>
              <a:t>Nursing home and hospice medical directors, as part of the inter-professional team, have a responsibility to:</a:t>
            </a:r>
          </a:p>
          <a:p>
            <a:pPr lvl="1">
              <a:lnSpc>
                <a:spcPct val="110000"/>
              </a:lnSpc>
            </a:pPr>
            <a:r>
              <a:rPr lang="en-US" dirty="0"/>
              <a:t>Oversee policies and processes that guide appropriate prescribing and use of opioids</a:t>
            </a:r>
          </a:p>
          <a:p>
            <a:pPr lvl="1">
              <a:lnSpc>
                <a:spcPct val="110000"/>
              </a:lnSpc>
            </a:pPr>
            <a:r>
              <a:rPr lang="en-US" dirty="0"/>
              <a:t>Participate in efforts to prevent opioid diversion</a:t>
            </a:r>
          </a:p>
          <a:p>
            <a:pPr lvl="1">
              <a:lnSpc>
                <a:spcPct val="110000"/>
              </a:lnSpc>
            </a:pPr>
            <a:r>
              <a:rPr lang="en-US" dirty="0"/>
              <a:t>Provide ongoing education related to opioid prescribing, safety and monitoring</a:t>
            </a:r>
          </a:p>
          <a:p>
            <a:endParaRPr lang="en-US" dirty="0"/>
          </a:p>
        </p:txBody>
      </p:sp>
    </p:spTree>
    <p:extLst>
      <p:ext uri="{BB962C8B-B14F-4D97-AF65-F5344CB8AC3E}">
        <p14:creationId xmlns:p14="http://schemas.microsoft.com/office/powerpoint/2010/main" val="2002132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Naloxone</a:t>
            </a:r>
          </a:p>
        </p:txBody>
      </p:sp>
      <p:sp>
        <p:nvSpPr>
          <p:cNvPr id="3" name="Content Placeholder 2"/>
          <p:cNvSpPr>
            <a:spLocks noGrp="1"/>
          </p:cNvSpPr>
          <p:nvPr>
            <p:ph idx="1"/>
          </p:nvPr>
        </p:nvSpPr>
        <p:spPr/>
        <p:txBody>
          <a:bodyPr anchor="ctr">
            <a:normAutofit/>
          </a:bodyPr>
          <a:lstStyle/>
          <a:p>
            <a:pPr marL="0" indent="0" algn="ctr">
              <a:buNone/>
            </a:pPr>
            <a:r>
              <a:rPr lang="en-US" sz="4000" b="1" dirty="0">
                <a:solidFill>
                  <a:srgbClr val="FF0000"/>
                </a:solidFill>
              </a:rPr>
              <a:t>Have naloxone on hand to use in the event of an overdose</a:t>
            </a:r>
          </a:p>
        </p:txBody>
      </p:sp>
    </p:spTree>
    <p:extLst>
      <p:ext uri="{BB962C8B-B14F-4D97-AF65-F5344CB8AC3E}">
        <p14:creationId xmlns:p14="http://schemas.microsoft.com/office/powerpoint/2010/main" val="155454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307"/>
            <a:ext cx="8216939" cy="1074299"/>
          </a:xfrm>
        </p:spPr>
        <p:txBody>
          <a:bodyPr>
            <a:normAutofit/>
          </a:bodyPr>
          <a:lstStyle/>
          <a:p>
            <a:r>
              <a:rPr lang="en-US" dirty="0"/>
              <a:t>AMDA – The Society for Post-Acute and Long-Term Care Medicine</a:t>
            </a:r>
            <a:r>
              <a:rPr lang="en-US" baseline="50000" dirty="0"/>
              <a:t>5 </a:t>
            </a:r>
            <a:r>
              <a:rPr lang="en-US" sz="1100" dirty="0"/>
              <a:t>(continued 4)</a:t>
            </a:r>
            <a:endParaRPr lang="en-US" dirty="0"/>
          </a:p>
        </p:txBody>
      </p:sp>
      <p:sp>
        <p:nvSpPr>
          <p:cNvPr id="3" name="Content Placeholder 2"/>
          <p:cNvSpPr>
            <a:spLocks noGrp="1"/>
          </p:cNvSpPr>
          <p:nvPr>
            <p:ph idx="1"/>
          </p:nvPr>
        </p:nvSpPr>
        <p:spPr>
          <a:xfrm>
            <a:off x="457200" y="1746606"/>
            <a:ext cx="8229600" cy="3177429"/>
          </a:xfrm>
        </p:spPr>
        <p:txBody>
          <a:bodyPr>
            <a:normAutofit fontScale="85000" lnSpcReduction="10000"/>
          </a:bodyPr>
          <a:lstStyle/>
          <a:p>
            <a:pPr marL="385763" indent="-385763">
              <a:lnSpc>
                <a:spcPct val="120000"/>
              </a:lnSpc>
              <a:buFont typeface="+mj-lt"/>
              <a:buAutoNum type="arabicPeriod" startAt="4"/>
            </a:pPr>
            <a:r>
              <a:rPr lang="en-US" dirty="0"/>
              <a:t>Legislation, regulations and other policies:</a:t>
            </a:r>
          </a:p>
          <a:p>
            <a:pPr marL="685800" lvl="1" indent="-385763">
              <a:lnSpc>
                <a:spcPct val="120000"/>
              </a:lnSpc>
            </a:pPr>
            <a:r>
              <a:rPr lang="en-US" dirty="0"/>
              <a:t>That prevent needed access to opioids for relief of symptoms are unacceptable</a:t>
            </a:r>
          </a:p>
          <a:p>
            <a:pPr marL="685800" lvl="1" indent="-385763">
              <a:lnSpc>
                <a:spcPct val="120000"/>
              </a:lnSpc>
            </a:pPr>
            <a:r>
              <a:rPr lang="en-US" dirty="0"/>
              <a:t>Should be consistent across states with respect to the nursing home resident and patient population</a:t>
            </a:r>
          </a:p>
          <a:p>
            <a:pPr marL="685800" lvl="1" indent="-385763">
              <a:lnSpc>
                <a:spcPct val="120000"/>
              </a:lnSpc>
            </a:pPr>
            <a:r>
              <a:rPr lang="en-US" dirty="0"/>
              <a:t>Must promote access to substance use disorder specialists</a:t>
            </a:r>
          </a:p>
          <a:p>
            <a:pPr marL="685800" lvl="1" indent="-385763">
              <a:lnSpc>
                <a:spcPct val="120000"/>
              </a:lnSpc>
            </a:pPr>
            <a:r>
              <a:rPr lang="en-US" dirty="0"/>
              <a:t>Must reduce barriers to obtaining medications used to treat opioid dependence</a:t>
            </a:r>
          </a:p>
          <a:p>
            <a:pPr marL="385763" indent="-385763">
              <a:buFont typeface="+mj-lt"/>
              <a:buAutoNum type="arabicPeriod" startAt="4"/>
            </a:pPr>
            <a:endParaRPr lang="en-US" dirty="0"/>
          </a:p>
        </p:txBody>
      </p:sp>
    </p:spTree>
    <p:extLst>
      <p:ext uri="{BB962C8B-B14F-4D97-AF65-F5344CB8AC3E}">
        <p14:creationId xmlns:p14="http://schemas.microsoft.com/office/powerpoint/2010/main" val="1267597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Opioid Tapering</a:t>
            </a:r>
          </a:p>
        </p:txBody>
      </p:sp>
      <p:sp>
        <p:nvSpPr>
          <p:cNvPr id="3" name="Content Placeholder 2"/>
          <p:cNvSpPr>
            <a:spLocks noGrp="1"/>
          </p:cNvSpPr>
          <p:nvPr>
            <p:ph idx="1"/>
          </p:nvPr>
        </p:nvSpPr>
        <p:spPr>
          <a:xfrm>
            <a:off x="444540" y="1323157"/>
            <a:ext cx="8229600" cy="3577615"/>
          </a:xfrm>
        </p:spPr>
        <p:txBody>
          <a:bodyPr>
            <a:normAutofit fontScale="85000" lnSpcReduction="20000"/>
          </a:bodyPr>
          <a:lstStyle/>
          <a:p>
            <a:pPr>
              <a:lnSpc>
                <a:spcPct val="120000"/>
              </a:lnSpc>
            </a:pPr>
            <a:r>
              <a:rPr lang="en-US" dirty="0"/>
              <a:t>Go very slowly</a:t>
            </a:r>
          </a:p>
          <a:p>
            <a:pPr lvl="1">
              <a:lnSpc>
                <a:spcPct val="120000"/>
              </a:lnSpc>
            </a:pPr>
            <a:r>
              <a:rPr lang="en-US" dirty="0"/>
              <a:t>Will be patient specific</a:t>
            </a:r>
          </a:p>
          <a:p>
            <a:pPr>
              <a:lnSpc>
                <a:spcPct val="120000"/>
              </a:lnSpc>
            </a:pPr>
            <a:r>
              <a:rPr lang="en-US" dirty="0"/>
              <a:t>Get patient to lowest dose possible </a:t>
            </a:r>
          </a:p>
          <a:p>
            <a:pPr lvl="1">
              <a:lnSpc>
                <a:spcPct val="120000"/>
              </a:lnSpc>
            </a:pPr>
            <a:r>
              <a:rPr lang="en-US" dirty="0"/>
              <a:t>Minimal sedation with maximum functional ability</a:t>
            </a:r>
          </a:p>
          <a:p>
            <a:pPr lvl="1">
              <a:lnSpc>
                <a:spcPct val="120000"/>
              </a:lnSpc>
            </a:pPr>
            <a:r>
              <a:rPr lang="en-US" dirty="0"/>
              <a:t>Can be difficult to determine depending on patient cognition </a:t>
            </a:r>
          </a:p>
          <a:p>
            <a:pPr>
              <a:lnSpc>
                <a:spcPct val="120000"/>
              </a:lnSpc>
            </a:pPr>
            <a:r>
              <a:rPr lang="en-US" dirty="0"/>
              <a:t>Discontinue opioid therapy</a:t>
            </a:r>
          </a:p>
          <a:p>
            <a:pPr lvl="1">
              <a:lnSpc>
                <a:spcPct val="120000"/>
              </a:lnSpc>
            </a:pPr>
            <a:r>
              <a:rPr lang="en-US" dirty="0"/>
              <a:t>ONLY after tapering</a:t>
            </a:r>
          </a:p>
          <a:p>
            <a:pPr lvl="1">
              <a:lnSpc>
                <a:spcPct val="120000"/>
              </a:lnSpc>
            </a:pPr>
            <a:r>
              <a:rPr lang="en-US" dirty="0"/>
              <a:t>When risks outweigh benefits</a:t>
            </a:r>
          </a:p>
          <a:p>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927109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to Begin Incorporating These Into Your Facility</a:t>
            </a:r>
          </a:p>
        </p:txBody>
      </p:sp>
      <p:sp>
        <p:nvSpPr>
          <p:cNvPr id="3" name="Content Placeholder 2"/>
          <p:cNvSpPr>
            <a:spLocks noGrp="1"/>
          </p:cNvSpPr>
          <p:nvPr>
            <p:ph idx="1"/>
          </p:nvPr>
        </p:nvSpPr>
        <p:spPr>
          <a:xfrm>
            <a:off x="457200" y="1726058"/>
            <a:ext cx="8229600" cy="3187704"/>
          </a:xfrm>
        </p:spPr>
        <p:txBody>
          <a:bodyPr>
            <a:normAutofit fontScale="85000" lnSpcReduction="20000"/>
          </a:bodyPr>
          <a:lstStyle/>
          <a:p>
            <a:pPr>
              <a:lnSpc>
                <a:spcPct val="120000"/>
              </a:lnSpc>
            </a:pPr>
            <a:r>
              <a:rPr lang="en-US" dirty="0"/>
              <a:t>Hopefully, policies and procedures are coming from top down </a:t>
            </a:r>
          </a:p>
          <a:p>
            <a:pPr lvl="1">
              <a:lnSpc>
                <a:spcPct val="120000"/>
              </a:lnSpc>
            </a:pPr>
            <a:r>
              <a:rPr lang="en-US" dirty="0"/>
              <a:t>Sometimes information needs to move upward as well</a:t>
            </a:r>
          </a:p>
          <a:p>
            <a:pPr>
              <a:lnSpc>
                <a:spcPct val="120000"/>
              </a:lnSpc>
            </a:pPr>
            <a:r>
              <a:rPr lang="en-US" dirty="0"/>
              <a:t>Work in interprofessional teams to find the best treatment for the patient</a:t>
            </a:r>
          </a:p>
          <a:p>
            <a:pPr>
              <a:lnSpc>
                <a:spcPct val="120000"/>
              </a:lnSpc>
            </a:pPr>
            <a:r>
              <a:rPr lang="en-US" dirty="0"/>
              <a:t>Speak up when you believe there is an issue for your patient (bring it up with the prescriber, pharmacist, DON, etc.)</a:t>
            </a:r>
          </a:p>
          <a:p>
            <a:endParaRPr lang="en-US" dirty="0"/>
          </a:p>
        </p:txBody>
      </p:sp>
    </p:spTree>
    <p:extLst>
      <p:ext uri="{BB962C8B-B14F-4D97-AF65-F5344CB8AC3E}">
        <p14:creationId xmlns:p14="http://schemas.microsoft.com/office/powerpoint/2010/main" val="2773265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969FD-3B85-9C40-BEBE-968D69BBDE1A}"/>
              </a:ext>
            </a:extLst>
          </p:cNvPr>
          <p:cNvSpPr>
            <a:spLocks noGrp="1"/>
          </p:cNvSpPr>
          <p:nvPr>
            <p:ph type="title"/>
          </p:nvPr>
        </p:nvSpPr>
        <p:spPr>
          <a:xfrm>
            <a:off x="142167" y="-1034383"/>
            <a:ext cx="8170554" cy="480162"/>
          </a:xfrm>
        </p:spPr>
        <p:txBody>
          <a:bodyPr/>
          <a:lstStyle/>
          <a:p>
            <a:r>
              <a:rPr lang="en-US" dirty="0">
                <a:solidFill>
                  <a:schemeClr val="bg1">
                    <a:lumMod val="85000"/>
                  </a:schemeClr>
                </a:solidFill>
              </a:rPr>
              <a:t>CMS AIMS</a:t>
            </a:r>
          </a:p>
        </p:txBody>
      </p:sp>
      <p:pic>
        <p:nvPicPr>
          <p:cNvPr id="4" name="Content Placeholder 4" descr="CMS Aims graphic with the following titles:&#10; Behavioral Health Outcomes and Opioid Misuse, &#10;Patient Safety, Chronic Disease Self-Management, Quality of Care Transitions, Nursing Home Quality">
            <a:extLst>
              <a:ext uri="{FF2B5EF4-FFF2-40B4-BE49-F238E27FC236}">
                <a16:creationId xmlns:a16="http://schemas.microsoft.com/office/drawing/2014/main" id="{A7F6F26A-CB31-D446-B8C8-33F1BBD2ACF8}"/>
              </a:ext>
            </a:extLst>
          </p:cNvPr>
          <p:cNvPicPr>
            <a:picLocks noChangeAspect="1"/>
          </p:cNvPicPr>
          <p:nvPr/>
        </p:nvPicPr>
        <p:blipFill rotWithShape="1">
          <a:blip r:embed="rId3"/>
          <a:srcRect l="2381" t="5817" r="2713" b="4195"/>
          <a:stretch/>
        </p:blipFill>
        <p:spPr>
          <a:xfrm>
            <a:off x="29094" y="0"/>
            <a:ext cx="9085811" cy="3260304"/>
          </a:xfrm>
          <a:prstGeom prst="rect">
            <a:avLst/>
          </a:prstGeom>
        </p:spPr>
      </p:pic>
      <p:pic>
        <p:nvPicPr>
          <p:cNvPr id="3" name="Picture 2">
            <a:extLst>
              <a:ext uri="{FF2B5EF4-FFF2-40B4-BE49-F238E27FC236}">
                <a16:creationId xmlns:a16="http://schemas.microsoft.com/office/drawing/2014/main" id="{C531820E-4499-5846-8874-F6DDEC05A5E2}"/>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0" y="3260304"/>
            <a:ext cx="9144000" cy="1883196"/>
          </a:xfrm>
          <a:prstGeom prst="rect">
            <a:avLst/>
          </a:prstGeom>
        </p:spPr>
      </p:pic>
    </p:spTree>
    <p:extLst>
      <p:ext uri="{BB962C8B-B14F-4D97-AF65-F5344CB8AC3E}">
        <p14:creationId xmlns:p14="http://schemas.microsoft.com/office/powerpoint/2010/main" val="4262196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B3CDC-72B6-F941-B216-629CD044AF47}"/>
              </a:ext>
            </a:extLst>
          </p:cNvPr>
          <p:cNvSpPr>
            <a:spLocks noGrp="1"/>
          </p:cNvSpPr>
          <p:nvPr>
            <p:ph type="title"/>
          </p:nvPr>
        </p:nvSpPr>
        <p:spPr>
          <a:xfrm>
            <a:off x="93661" y="1223698"/>
            <a:ext cx="2218025" cy="730223"/>
          </a:xfrm>
        </p:spPr>
        <p:txBody>
          <a:bodyPr anchor="ctr"/>
          <a:lstStyle/>
          <a:p>
            <a:pPr algn="ctr"/>
            <a:r>
              <a:rPr lang="en-US" dirty="0"/>
              <a:t>Questions</a:t>
            </a:r>
          </a:p>
        </p:txBody>
      </p:sp>
      <p:pic>
        <p:nvPicPr>
          <p:cNvPr id="5" name="Picture 4">
            <a:extLst>
              <a:ext uri="{FF2B5EF4-FFF2-40B4-BE49-F238E27FC236}">
                <a16:creationId xmlns:a16="http://schemas.microsoft.com/office/drawing/2014/main" id="{3463F499-F4F9-BF4B-B814-C25D6C9AE2EE}"/>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2396470" y="768742"/>
            <a:ext cx="4351059" cy="3606015"/>
          </a:xfrm>
          <a:prstGeom prst="rect">
            <a:avLst/>
          </a:prstGeom>
          <a:effectLst>
            <a:outerShdw blurRad="50800" dist="38100" dir="2700000" algn="tl" rotWithShape="0">
              <a:prstClr val="black">
                <a:alpha val="40000"/>
              </a:prstClr>
            </a:outerShdw>
            <a:softEdge rad="228600"/>
          </a:effectLst>
        </p:spPr>
      </p:pic>
      <p:sp>
        <p:nvSpPr>
          <p:cNvPr id="6" name="TextBox 5">
            <a:extLst>
              <a:ext uri="{FF2B5EF4-FFF2-40B4-BE49-F238E27FC236}">
                <a16:creationId xmlns:a16="http://schemas.microsoft.com/office/drawing/2014/main" id="{CB494151-1443-C444-A1A1-822C0966023C}"/>
              </a:ext>
            </a:extLst>
          </p:cNvPr>
          <p:cNvSpPr txBox="1"/>
          <p:nvPr/>
        </p:nvSpPr>
        <p:spPr>
          <a:xfrm>
            <a:off x="6924782" y="3026705"/>
            <a:ext cx="2219218" cy="584775"/>
          </a:xfrm>
          <a:prstGeom prst="rect">
            <a:avLst/>
          </a:prstGeom>
          <a:noFill/>
        </p:spPr>
        <p:txBody>
          <a:bodyPr wrap="square" rtlCol="0">
            <a:spAutoFit/>
          </a:bodyPr>
          <a:lstStyle/>
          <a:p>
            <a:r>
              <a:rPr lang="en-US" sz="3200" b="1" dirty="0">
                <a:solidFill>
                  <a:srgbClr val="00539B"/>
                </a:solidFill>
                <a:latin typeface="+mj-lt"/>
              </a:rPr>
              <a:t>Discussion</a:t>
            </a:r>
          </a:p>
        </p:txBody>
      </p:sp>
    </p:spTree>
    <p:extLst>
      <p:ext uri="{BB962C8B-B14F-4D97-AF65-F5344CB8AC3E}">
        <p14:creationId xmlns:p14="http://schemas.microsoft.com/office/powerpoint/2010/main" val="1418120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444539" y="1253447"/>
            <a:ext cx="8229600" cy="3616504"/>
          </a:xfrm>
        </p:spPr>
        <p:txBody>
          <a:bodyPr>
            <a:normAutofit fontScale="70000" lnSpcReduction="20000"/>
          </a:bodyPr>
          <a:lstStyle/>
          <a:p>
            <a:pPr marL="385763" indent="-385763">
              <a:buFont typeface="+mj-lt"/>
              <a:buAutoNum type="arabicPeriod"/>
            </a:pPr>
            <a:r>
              <a:rPr lang="en-US" dirty="0">
                <a:hlinkClick r:id="rId2"/>
              </a:rPr>
              <a:t>https://health.gov/hcq/pdfs/ADE-Action-Plan-508c.pdf</a:t>
            </a:r>
            <a:endParaRPr lang="en-US" dirty="0"/>
          </a:p>
          <a:p>
            <a:pPr marL="385763" indent="-385763">
              <a:buFont typeface="+mj-lt"/>
              <a:buAutoNum type="arabicPeriod"/>
            </a:pPr>
            <a:r>
              <a:rPr lang="en-US" dirty="0" err="1"/>
              <a:t>Cresswell</a:t>
            </a:r>
            <a:r>
              <a:rPr lang="en-US" dirty="0"/>
              <a:t> KM, Fernando B, </a:t>
            </a:r>
            <a:r>
              <a:rPr lang="en-US" dirty="0" err="1"/>
              <a:t>Mckinstry</a:t>
            </a:r>
            <a:r>
              <a:rPr lang="en-US" dirty="0"/>
              <a:t> B, Sheikh A. Adverse drug events in the elderly. </a:t>
            </a:r>
            <a:r>
              <a:rPr lang="en-US" i="1" dirty="0"/>
              <a:t>Br Med Bull. </a:t>
            </a:r>
            <a:r>
              <a:rPr lang="en-US" dirty="0"/>
              <a:t>2007;83:259-74. </a:t>
            </a:r>
          </a:p>
          <a:p>
            <a:pPr marL="385763" indent="-385763">
              <a:buFont typeface="+mj-lt"/>
              <a:buAutoNum type="arabicPeriod"/>
            </a:pPr>
            <a:r>
              <a:rPr lang="en-US" dirty="0" err="1"/>
              <a:t>Wachter</a:t>
            </a:r>
            <a:r>
              <a:rPr lang="en-US" dirty="0"/>
              <a:t> R. In Conversation </a:t>
            </a:r>
            <a:r>
              <a:rPr lang="en-US" dirty="0" err="1"/>
              <a:t>with..J</a:t>
            </a:r>
            <a:r>
              <a:rPr lang="en-US" dirty="0"/>
              <a:t>. Bryan Sexton, PhD, MA. Agency for Healthcare Research and Quality: </a:t>
            </a:r>
            <a:r>
              <a:rPr lang="en-US" dirty="0" err="1"/>
              <a:t>WebM&amp;M</a:t>
            </a:r>
            <a:r>
              <a:rPr lang="en-US" dirty="0"/>
              <a:t> Interview (2006). Available from: </a:t>
            </a:r>
            <a:r>
              <a:rPr lang="en-US" dirty="0">
                <a:hlinkClick r:id="rId3"/>
              </a:rPr>
              <a:t>http://webmm.ahrq.gov/perspective.aspx?perspectiveID=34</a:t>
            </a:r>
            <a:r>
              <a:rPr lang="en-US" dirty="0"/>
              <a:t>.</a:t>
            </a:r>
          </a:p>
          <a:p>
            <a:pPr marL="385763" indent="-385763">
              <a:buFont typeface="+mj-lt"/>
              <a:buAutoNum type="arabicPeriod"/>
            </a:pPr>
            <a:r>
              <a:rPr lang="en-US" dirty="0"/>
              <a:t>Salvi F, </a:t>
            </a:r>
            <a:r>
              <a:rPr lang="en-US" dirty="0" err="1"/>
              <a:t>Marchetti</a:t>
            </a:r>
            <a:r>
              <a:rPr lang="en-US" dirty="0"/>
              <a:t> A, </a:t>
            </a:r>
            <a:r>
              <a:rPr lang="en-US" dirty="0" err="1"/>
              <a:t>D’angelo</a:t>
            </a:r>
            <a:r>
              <a:rPr lang="en-US" dirty="0"/>
              <a:t> F, </a:t>
            </a:r>
            <a:r>
              <a:rPr lang="en-US" dirty="0" err="1"/>
              <a:t>Boemi</a:t>
            </a:r>
            <a:r>
              <a:rPr lang="en-US" dirty="0"/>
              <a:t> M, </a:t>
            </a:r>
            <a:r>
              <a:rPr lang="en-US" dirty="0" err="1"/>
              <a:t>Lattanzio</a:t>
            </a:r>
            <a:r>
              <a:rPr lang="en-US" dirty="0"/>
              <a:t> F, Cherubini A. Adverse drug events as a cause of hospitalization in older adults. </a:t>
            </a:r>
            <a:r>
              <a:rPr lang="en-US" i="1" dirty="0"/>
              <a:t>Drug </a:t>
            </a:r>
            <a:r>
              <a:rPr lang="en-US" i="1" dirty="0" err="1"/>
              <a:t>Saf</a:t>
            </a:r>
            <a:r>
              <a:rPr lang="en-US" i="1" dirty="0"/>
              <a:t>. </a:t>
            </a:r>
            <a:r>
              <a:rPr lang="en-US" dirty="0"/>
              <a:t>2012;35 Suppl 1:29-45.</a:t>
            </a:r>
          </a:p>
          <a:p>
            <a:pPr marL="385763" indent="-385763">
              <a:buFont typeface="+mj-lt"/>
              <a:buAutoNum type="arabicPeriod" startAt="5"/>
            </a:pPr>
            <a:r>
              <a:rPr lang="en-US" dirty="0">
                <a:hlinkClick r:id="rId4"/>
              </a:rPr>
              <a:t>https://paltc.org/opioids%20in%20nursing%20homes</a:t>
            </a:r>
            <a:endParaRPr lang="en-US" dirty="0"/>
          </a:p>
          <a:p>
            <a:pPr marL="385763" indent="-385763">
              <a:buFont typeface="+mj-lt"/>
              <a:buAutoNum type="arabicPeriod" startAt="5"/>
            </a:pPr>
            <a:r>
              <a:rPr lang="en-US" dirty="0">
                <a:hlinkClick r:id="rId5"/>
              </a:rPr>
              <a:t>https://qioprogram.org/sites/default/files/2019BeersCriteria_JAGS.pdf</a:t>
            </a:r>
            <a:r>
              <a:rPr lang="en-US" dirty="0"/>
              <a:t> </a:t>
            </a:r>
          </a:p>
          <a:p>
            <a:pPr marL="385763" indent="-385763">
              <a:buFont typeface="+mj-lt"/>
              <a:buAutoNum type="arabicPeriod"/>
            </a:pPr>
            <a:endParaRPr lang="en-US" dirty="0"/>
          </a:p>
          <a:p>
            <a:pPr marL="385763" indent="-385763">
              <a:buFont typeface="+mj-lt"/>
              <a:buAutoNum type="arabicPeriod"/>
            </a:pPr>
            <a:endParaRPr lang="en-US" dirty="0"/>
          </a:p>
          <a:p>
            <a:pPr marL="385763" indent="-385763">
              <a:buFont typeface="+mj-lt"/>
              <a:buAutoNum type="arabicPeriod"/>
            </a:pPr>
            <a:endParaRPr lang="en-US" dirty="0"/>
          </a:p>
          <a:p>
            <a:pPr marL="385763" indent="-385763">
              <a:buFont typeface="+mj-lt"/>
              <a:buAutoNum type="arabicPeriod"/>
            </a:pPr>
            <a:endParaRPr lang="en-US" dirty="0"/>
          </a:p>
        </p:txBody>
      </p:sp>
    </p:spTree>
    <p:extLst>
      <p:ext uri="{BB962C8B-B14F-4D97-AF65-F5344CB8AC3E}">
        <p14:creationId xmlns:p14="http://schemas.microsoft.com/office/powerpoint/2010/main" val="2333338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5C3A6E-6CF0-4DBC-BB28-8FDB15B70306}"/>
              </a:ext>
            </a:extLst>
          </p:cNvPr>
          <p:cNvSpPr>
            <a:spLocks noGrp="1"/>
          </p:cNvSpPr>
          <p:nvPr>
            <p:ph type="title"/>
          </p:nvPr>
        </p:nvSpPr>
        <p:spPr/>
        <p:txBody>
          <a:bodyPr/>
          <a:lstStyle/>
          <a:p>
            <a:r>
              <a:rPr lang="en-US" dirty="0"/>
              <a:t>Contact Information:</a:t>
            </a:r>
          </a:p>
        </p:txBody>
      </p:sp>
      <p:sp>
        <p:nvSpPr>
          <p:cNvPr id="5" name="Content Placeholder 4">
            <a:extLst>
              <a:ext uri="{FF2B5EF4-FFF2-40B4-BE49-F238E27FC236}">
                <a16:creationId xmlns:a16="http://schemas.microsoft.com/office/drawing/2014/main" id="{2DF0276E-2FB6-4CFB-96B4-CDB90857BC6A}"/>
              </a:ext>
            </a:extLst>
          </p:cNvPr>
          <p:cNvSpPr>
            <a:spLocks noGrp="1"/>
          </p:cNvSpPr>
          <p:nvPr>
            <p:ph idx="1"/>
          </p:nvPr>
        </p:nvSpPr>
        <p:spPr>
          <a:xfrm>
            <a:off x="321710" y="1323158"/>
            <a:ext cx="4782553" cy="3333750"/>
          </a:xfrm>
        </p:spPr>
        <p:txBody>
          <a:bodyPr anchor="ctr">
            <a:normAutofit/>
          </a:bodyPr>
          <a:lstStyle/>
          <a:p>
            <a:pPr marL="0" indent="0" algn="ctr">
              <a:buNone/>
            </a:pPr>
            <a:r>
              <a:rPr lang="en-US" sz="4800" b="1" dirty="0">
                <a:solidFill>
                  <a:srgbClr val="0076C0"/>
                </a:solidFill>
              </a:rPr>
              <a:t>Tanya </a:t>
            </a:r>
            <a:r>
              <a:rPr lang="en-US" sz="4800" b="1" dirty="0" err="1">
                <a:solidFill>
                  <a:srgbClr val="0076C0"/>
                </a:solidFill>
              </a:rPr>
              <a:t>Vadala</a:t>
            </a:r>
            <a:endParaRPr lang="en-US" sz="4800" b="1" dirty="0">
              <a:solidFill>
                <a:srgbClr val="0076C0"/>
              </a:solidFill>
            </a:endParaRPr>
          </a:p>
          <a:p>
            <a:pPr marL="0" indent="0" algn="ctr">
              <a:buNone/>
            </a:pPr>
            <a:r>
              <a:rPr lang="en-US" dirty="0"/>
              <a:t>Pharm.D. Medication Safety Pharmacist, IPRO</a:t>
            </a:r>
          </a:p>
          <a:p>
            <a:pPr marL="0" indent="0" algn="ctr">
              <a:buNone/>
            </a:pPr>
            <a:r>
              <a:rPr lang="en-US" dirty="0">
                <a:hlinkClick r:id="rId3"/>
              </a:rPr>
              <a:t>TVadala@ipro.org</a:t>
            </a:r>
            <a:r>
              <a:rPr lang="en-US" dirty="0"/>
              <a:t> </a:t>
            </a:r>
          </a:p>
        </p:txBody>
      </p:sp>
      <p:pic>
        <p:nvPicPr>
          <p:cNvPr id="3" name="Content Placeholder 2" descr="Photograph of Tanya Vadala">
            <a:extLst>
              <a:ext uri="{FF2B5EF4-FFF2-40B4-BE49-F238E27FC236}">
                <a16:creationId xmlns:a16="http://schemas.microsoft.com/office/drawing/2014/main" id="{8E4CC2B8-A80D-2946-8F2C-EB758BE0CAB2}"/>
              </a:ext>
            </a:extLst>
          </p:cNvPr>
          <p:cNvPicPr>
            <a:picLocks noGrp="1" noChangeAspect="1"/>
          </p:cNvPicPr>
          <p:nvPr>
            <p:ph idx="10"/>
          </p:nvPr>
        </p:nvPicPr>
        <p:blipFill>
          <a:blip r:embed="rId4"/>
          <a:stretch>
            <a:fillRect/>
          </a:stretch>
        </p:blipFill>
        <p:spPr>
          <a:xfrm rot="5400000">
            <a:off x="5418138" y="1739900"/>
            <a:ext cx="3333750" cy="2500312"/>
          </a:xfrm>
        </p:spPr>
      </p:pic>
    </p:spTree>
    <p:extLst>
      <p:ext uri="{BB962C8B-B14F-4D97-AF65-F5344CB8AC3E}">
        <p14:creationId xmlns:p14="http://schemas.microsoft.com/office/powerpoint/2010/main" val="4220551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15FD-5496-6744-9FC6-E2AE83D0FEAE}"/>
              </a:ext>
            </a:extLst>
          </p:cNvPr>
          <p:cNvSpPr>
            <a:spLocks noGrp="1"/>
          </p:cNvSpPr>
          <p:nvPr>
            <p:ph type="title" idx="4294967295"/>
          </p:nvPr>
        </p:nvSpPr>
        <p:spPr>
          <a:xfrm>
            <a:off x="0" y="4646613"/>
            <a:ext cx="3794125" cy="479425"/>
          </a:xfrm>
        </p:spPr>
        <p:txBody>
          <a:bodyPr/>
          <a:lstStyle/>
          <a:p>
            <a:r>
              <a:rPr lang="en-US" dirty="0"/>
              <a:t>Program Directors</a:t>
            </a:r>
          </a:p>
        </p:txBody>
      </p:sp>
      <p:pic>
        <p:nvPicPr>
          <p:cNvPr id="8" name="Picture 7" descr="Map of the lower atlantic states with Alabama, Florida, Georgia, Kentucky, North Carolina, Louisianna, and Tennesee shaded.">
            <a:extLst>
              <a:ext uri="{FF2B5EF4-FFF2-40B4-BE49-F238E27FC236}">
                <a16:creationId xmlns:a16="http://schemas.microsoft.com/office/drawing/2014/main" id="{54349808-C211-314C-997B-388C1808D989}"/>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0" y="552485"/>
            <a:ext cx="6223438" cy="4093638"/>
          </a:xfrm>
          <a:prstGeom prst="rect">
            <a:avLst/>
          </a:prstGeom>
          <a:effectLst/>
        </p:spPr>
      </p:pic>
      <p:pic>
        <p:nvPicPr>
          <p:cNvPr id="6" name="Picture 5">
            <a:extLst>
              <a:ext uri="{FF2B5EF4-FFF2-40B4-BE49-F238E27FC236}">
                <a16:creationId xmlns:a16="http://schemas.microsoft.com/office/drawing/2014/main" id="{FBC400BB-464B-6045-BE7D-1C9586A47C77}"/>
              </a:ext>
              <a:ext uri="{C183D7F6-B498-43B3-948B-1728B52AA6E4}">
                <adec:decorative xmlns:adec="http://schemas.microsoft.com/office/drawing/2017/decorative" xmlns=""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62" t="2402" r="7044" b="31275"/>
          <a:stretch/>
        </p:blipFill>
        <p:spPr>
          <a:xfrm>
            <a:off x="6684670" y="601947"/>
            <a:ext cx="1038539" cy="1225983"/>
          </a:xfrm>
          <a:prstGeom prst="rect">
            <a:avLst/>
          </a:prstGeom>
          <a:ln>
            <a:solidFill>
              <a:schemeClr val="tx1">
                <a:lumMod val="60000"/>
                <a:lumOff val="40000"/>
              </a:schemeClr>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F1CAFAC-DAD8-7A44-AC8D-AE7B0A846AE9}"/>
              </a:ext>
            </a:extLst>
          </p:cNvPr>
          <p:cNvSpPr txBox="1"/>
          <p:nvPr/>
        </p:nvSpPr>
        <p:spPr>
          <a:xfrm>
            <a:off x="5253605" y="1824622"/>
            <a:ext cx="3900668" cy="1200329"/>
          </a:xfrm>
          <a:prstGeom prst="rect">
            <a:avLst/>
          </a:prstGeom>
          <a:noFill/>
        </p:spPr>
        <p:txBody>
          <a:bodyPr wrap="square" rtlCol="0">
            <a:spAutoFit/>
          </a:bodyPr>
          <a:lstStyle/>
          <a:p>
            <a:pPr algn="ctr"/>
            <a:r>
              <a:rPr lang="en-US" dirty="0"/>
              <a:t>Georgia, Kentucky, North Carolina, or Tennessee </a:t>
            </a:r>
          </a:p>
          <a:p>
            <a:pPr algn="ctr"/>
            <a:r>
              <a:rPr lang="en-US" dirty="0"/>
              <a:t>Leighann </a:t>
            </a:r>
            <a:r>
              <a:rPr lang="en-US" dirty="0" err="1"/>
              <a:t>Sauls</a:t>
            </a:r>
            <a:r>
              <a:rPr lang="en-US" dirty="0"/>
              <a:t> </a:t>
            </a:r>
            <a:r>
              <a:rPr lang="en-US" dirty="0" err="1"/>
              <a:t>Leighann.Sauls@AlliantHealth.org</a:t>
            </a:r>
            <a:endParaRPr lang="en-US" dirty="0"/>
          </a:p>
        </p:txBody>
      </p:sp>
      <p:pic>
        <p:nvPicPr>
          <p:cNvPr id="7" name="Picture 6">
            <a:extLst>
              <a:ext uri="{FF2B5EF4-FFF2-40B4-BE49-F238E27FC236}">
                <a16:creationId xmlns:a16="http://schemas.microsoft.com/office/drawing/2014/main" id="{C59EDBA5-F7CB-DD44-920E-5D5A1266E39E}"/>
              </a:ext>
              <a:ext uri="{C183D7F6-B498-43B3-948B-1728B52AA6E4}">
                <adec:decorative xmlns:adec="http://schemas.microsoft.com/office/drawing/2017/decorative" xmlns="" val="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3000" contrast="19000"/>
                    </a14:imgEffect>
                  </a14:imgLayer>
                </a14:imgProps>
              </a:ext>
              <a:ext uri="{28A0092B-C50C-407E-A947-70E740481C1C}">
                <a14:useLocalDpi xmlns:a14="http://schemas.microsoft.com/office/drawing/2010/main" val="0"/>
              </a:ext>
            </a:extLst>
          </a:blip>
          <a:srcRect l="7904" t="9757" r="60454" b="26549"/>
          <a:stretch/>
        </p:blipFill>
        <p:spPr bwMode="auto">
          <a:xfrm>
            <a:off x="6706973" y="3029544"/>
            <a:ext cx="1025303" cy="1218082"/>
          </a:xfrm>
          <a:prstGeom prst="rect">
            <a:avLst/>
          </a:prstGeom>
          <a:noFill/>
          <a:ln w="9525">
            <a:solidFill>
              <a:srgbClr val="7F7F7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TextBox 2">
            <a:extLst>
              <a:ext uri="{FF2B5EF4-FFF2-40B4-BE49-F238E27FC236}">
                <a16:creationId xmlns:a16="http://schemas.microsoft.com/office/drawing/2014/main" id="{263FF161-B79B-A149-B572-E464739BE9BD}"/>
              </a:ext>
            </a:extLst>
          </p:cNvPr>
          <p:cNvSpPr txBox="1"/>
          <p:nvPr/>
        </p:nvSpPr>
        <p:spPr>
          <a:xfrm>
            <a:off x="5140957" y="4252028"/>
            <a:ext cx="4139199" cy="923330"/>
          </a:xfrm>
          <a:prstGeom prst="rect">
            <a:avLst/>
          </a:prstGeom>
          <a:noFill/>
        </p:spPr>
        <p:txBody>
          <a:bodyPr wrap="square" rtlCol="0">
            <a:spAutoFit/>
          </a:bodyPr>
          <a:lstStyle/>
          <a:p>
            <a:pPr algn="ctr"/>
            <a:r>
              <a:rPr lang="en-US" dirty="0"/>
              <a:t>Alabama, Florida, or Louisiana Jeana Partington </a:t>
            </a:r>
            <a:r>
              <a:rPr lang="en-US" dirty="0" err="1"/>
              <a:t>Jeana.Partington@AlliantHealth.org</a:t>
            </a:r>
            <a:endParaRPr lang="en-US" dirty="0"/>
          </a:p>
        </p:txBody>
      </p:sp>
    </p:spTree>
    <p:extLst>
      <p:ext uri="{BB962C8B-B14F-4D97-AF65-F5344CB8AC3E}">
        <p14:creationId xmlns:p14="http://schemas.microsoft.com/office/powerpoint/2010/main" val="4281585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EB024D-3456-744D-9AAD-465DF23F7AD0}"/>
              </a:ext>
            </a:extLst>
          </p:cNvPr>
          <p:cNvSpPr>
            <a:spLocks noGrp="1"/>
          </p:cNvSpPr>
          <p:nvPr>
            <p:ph type="title"/>
          </p:nvPr>
        </p:nvSpPr>
        <p:spPr>
          <a:xfrm>
            <a:off x="457200" y="526888"/>
            <a:ext cx="8182961" cy="480162"/>
          </a:xfrm>
        </p:spPr>
        <p:txBody>
          <a:bodyPr/>
          <a:lstStyle/>
          <a:p>
            <a:pPr algn="ctr"/>
            <a:r>
              <a:rPr lang="en-US" dirty="0"/>
              <a:t>Upcoming Events</a:t>
            </a:r>
          </a:p>
        </p:txBody>
      </p:sp>
      <p:graphicFrame>
        <p:nvGraphicFramePr>
          <p:cNvPr id="14" name="Table 13">
            <a:extLst>
              <a:ext uri="{FF2B5EF4-FFF2-40B4-BE49-F238E27FC236}">
                <a16:creationId xmlns:a16="http://schemas.microsoft.com/office/drawing/2014/main" id="{B18521DA-9C38-3E4D-93CD-3FACBDBB0138}"/>
              </a:ext>
            </a:extLst>
          </p:cNvPr>
          <p:cNvGraphicFramePr>
            <a:graphicFrameLocks noGrp="1"/>
          </p:cNvGraphicFramePr>
          <p:nvPr>
            <p:extLst>
              <p:ext uri="{D42A27DB-BD31-4B8C-83A1-F6EECF244321}">
                <p14:modId xmlns:p14="http://schemas.microsoft.com/office/powerpoint/2010/main" val="1308614205"/>
              </p:ext>
            </p:extLst>
          </p:nvPr>
        </p:nvGraphicFramePr>
        <p:xfrm>
          <a:off x="486849" y="1163992"/>
          <a:ext cx="8170301" cy="3452621"/>
        </p:xfrm>
        <a:graphic>
          <a:graphicData uri="http://schemas.openxmlformats.org/drawingml/2006/table">
            <a:tbl>
              <a:tblPr firstRow="1">
                <a:tableStyleId>{5C22544A-7EE6-4342-B048-85BDC9FD1C3A}</a:tableStyleId>
              </a:tblPr>
              <a:tblGrid>
                <a:gridCol w="4065416">
                  <a:extLst>
                    <a:ext uri="{9D8B030D-6E8A-4147-A177-3AD203B41FA5}">
                      <a16:colId xmlns:a16="http://schemas.microsoft.com/office/drawing/2014/main" val="3342135651"/>
                    </a:ext>
                  </a:extLst>
                </a:gridCol>
                <a:gridCol w="4104885">
                  <a:extLst>
                    <a:ext uri="{9D8B030D-6E8A-4147-A177-3AD203B41FA5}">
                      <a16:colId xmlns:a16="http://schemas.microsoft.com/office/drawing/2014/main" val="813098288"/>
                    </a:ext>
                  </a:extLst>
                </a:gridCol>
              </a:tblGrid>
              <a:tr h="676486">
                <a:tc>
                  <a: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700" b="0" i="0" u="none" strike="noStrike" kern="1200" cap="none" spc="0" normalizeH="0" baseline="0" noProof="0" dirty="0">
                          <a:ln>
                            <a:noFill/>
                          </a:ln>
                          <a:solidFill>
                            <a:srgbClr val="00539B"/>
                          </a:solidFill>
                          <a:effectLst/>
                          <a:uLnTx/>
                          <a:uFillTx/>
                          <a:latin typeface="+mn-lt"/>
                          <a:ea typeface="+mn-ea"/>
                          <a:cs typeface="+mn-cs"/>
                        </a:rPr>
                        <a:t>Nursing Homes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700" b="0" i="0" u="none" strike="noStrike" kern="1200" cap="none" spc="0" normalizeH="0" baseline="0" noProof="0" dirty="0">
                          <a:ln>
                            <a:noFill/>
                          </a:ln>
                          <a:solidFill>
                            <a:srgbClr val="00539B"/>
                          </a:solidFill>
                          <a:effectLst/>
                          <a:uLnTx/>
                          <a:uFillTx/>
                          <a:latin typeface="+mn-lt"/>
                          <a:ea typeface="+mn-ea"/>
                          <a:cs typeface="+mn-cs"/>
                        </a:rPr>
                        <a:t>Tuesdays, 2pm ET/1pm CT</a:t>
                      </a:r>
                      <a:endParaRPr lang="en-US" sz="1100" dirty="0"/>
                    </a:p>
                  </a:txBody>
                  <a:tcPr marT="5451" marB="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accent5"/>
                          </a:solidFill>
                          <a:effectLst/>
                          <a:uLnTx/>
                          <a:uFillTx/>
                          <a:latin typeface="+mn-lt"/>
                          <a:ea typeface="+mn-ea"/>
                          <a:cs typeface="+mn-cs"/>
                        </a:rPr>
                        <a:t>Community Coalitions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chemeClr val="accent5"/>
                          </a:solidFill>
                          <a:effectLst/>
                          <a:uLnTx/>
                          <a:uFillTx/>
                          <a:latin typeface="+mn-lt"/>
                          <a:ea typeface="+mn-ea"/>
                          <a:cs typeface="+mn-cs"/>
                        </a:rPr>
                        <a:t>Thursdays, 12:30 pm ET/11:30am CT</a:t>
                      </a:r>
                    </a:p>
                  </a:txBody>
                  <a:tcPr marT="5451" marB="54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9747006"/>
                  </a:ext>
                </a:extLst>
              </a:tr>
              <a:tr h="56827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July 21</a:t>
                      </a:r>
                      <a:r>
                        <a:rPr lang="en-US" sz="1200" baseline="30000" dirty="0">
                          <a:effectLst/>
                          <a:latin typeface="+mn-lt"/>
                          <a:ea typeface="Times New Roman" panose="02020603050405020304" pitchFamily="18" charset="0"/>
                          <a:cs typeface="Times New Roman" panose="02020603050405020304" pitchFamily="18" charset="0"/>
                        </a:rPr>
                        <a:t>st</a:t>
                      </a:r>
                      <a:r>
                        <a:rPr lang="en-US" sz="1200" dirty="0">
                          <a:effectLst/>
                          <a:latin typeface="+mn-lt"/>
                          <a:ea typeface="Times New Roman" panose="02020603050405020304" pitchFamily="18" charset="0"/>
                          <a:cs typeface="Times New Roman" panose="02020603050405020304" pitchFamily="18" charset="0"/>
                        </a:rPr>
                        <a:t>, 2020: How to Create a Trauma Responsive Environment: Covid-19 Protective Factors and Responses </a:t>
                      </a:r>
                      <a:r>
                        <a:rPr lang="en-US" sz="1200" b="1" i="1" dirty="0">
                          <a:effectLst/>
                          <a:latin typeface="+mn-lt"/>
                          <a:ea typeface="Times New Roman" panose="02020603050405020304" pitchFamily="18" charset="0"/>
                          <a:cs typeface="Times New Roman" panose="02020603050405020304" pitchFamily="18" charset="0"/>
                        </a:rPr>
                        <a:t>*Special 60-minute Presentation*</a:t>
                      </a:r>
                      <a:endParaRPr lang="en-US" sz="1200" dirty="0">
                        <a:effectLst/>
                        <a:latin typeface="+mn-lt"/>
                        <a:ea typeface="Times New Roman" panose="02020603050405020304" pitchFamily="18" charset="0"/>
                        <a:cs typeface="Times New Roman" panose="02020603050405020304" pitchFamily="18" charset="0"/>
                      </a:endParaRPr>
                    </a:p>
                  </a:txBody>
                  <a:tcPr marT="4997" marB="4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June 25</a:t>
                      </a:r>
                      <a:r>
                        <a:rPr lang="en-US" sz="1200" baseline="30000" dirty="0">
                          <a:effectLst/>
                          <a:latin typeface="+mn-lt"/>
                          <a:ea typeface="Times New Roman" panose="02020603050405020304" pitchFamily="18" charset="0"/>
                          <a:cs typeface="Times New Roman" panose="02020603050405020304" pitchFamily="18" charset="0"/>
                        </a:rPr>
                        <a:t>th</a:t>
                      </a:r>
                      <a:r>
                        <a:rPr lang="en-US" sz="1200" baseline="0" dirty="0">
                          <a:effectLst/>
                          <a:latin typeface="+mn-lt"/>
                          <a:ea typeface="Times New Roman" panose="02020603050405020304" pitchFamily="18" charset="0"/>
                          <a:cs typeface="Times New Roman" panose="02020603050405020304" pitchFamily="18" charset="0"/>
                        </a:rPr>
                        <a:t>, </a:t>
                      </a:r>
                      <a:r>
                        <a:rPr lang="en-US" sz="1200" dirty="0">
                          <a:effectLst/>
                          <a:latin typeface="+mn-lt"/>
                          <a:ea typeface="Times New Roman" panose="02020603050405020304" pitchFamily="18" charset="0"/>
                          <a:cs typeface="Times New Roman" panose="02020603050405020304" pitchFamily="18" charset="0"/>
                        </a:rPr>
                        <a:t>2020: This Changes Everything: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Grief in the Time of COVID-19</a:t>
                      </a:r>
                    </a:p>
                  </a:txBody>
                  <a:tcPr marT="5451" marB="54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extLst>
                  <a:ext uri="{0D108BD9-81ED-4DB2-BD59-A6C34878D82A}">
                    <a16:rowId xmlns:a16="http://schemas.microsoft.com/office/drawing/2014/main" val="3799919082"/>
                  </a:ext>
                </a:extLst>
              </a:tr>
              <a:tr h="59839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August 18</a:t>
                      </a:r>
                      <a:r>
                        <a:rPr lang="en-US" sz="1200" baseline="30000" dirty="0">
                          <a:effectLst/>
                          <a:latin typeface="+mn-lt"/>
                          <a:ea typeface="Times New Roman" panose="02020603050405020304" pitchFamily="18" charset="0"/>
                          <a:cs typeface="Times New Roman" panose="02020603050405020304" pitchFamily="18" charset="0"/>
                        </a:rPr>
                        <a:t>th</a:t>
                      </a:r>
                      <a:r>
                        <a:rPr lang="en-US" sz="1200" dirty="0">
                          <a:effectLst/>
                          <a:latin typeface="+mn-lt"/>
                          <a:ea typeface="Times New Roman" panose="02020603050405020304" pitchFamily="18" charset="0"/>
                          <a:cs typeface="Times New Roman" panose="02020603050405020304" pitchFamily="18" charset="0"/>
                        </a:rPr>
                        <a:t>, 2020: Initiating an Effective Medication Reconciliation Program </a:t>
                      </a:r>
                    </a:p>
                  </a:txBody>
                  <a:tcPr marT="4997" marB="4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July 30</a:t>
                      </a:r>
                      <a:r>
                        <a:rPr lang="en-US" sz="1200" baseline="30000" dirty="0">
                          <a:effectLst/>
                          <a:latin typeface="+mn-lt"/>
                          <a:ea typeface="Times New Roman" panose="02020603050405020304" pitchFamily="18" charset="0"/>
                          <a:cs typeface="Times New Roman" panose="02020603050405020304" pitchFamily="18" charset="0"/>
                        </a:rPr>
                        <a:t>th</a:t>
                      </a:r>
                      <a:r>
                        <a:rPr lang="en-US" sz="1200" dirty="0">
                          <a:effectLst/>
                          <a:latin typeface="+mn-lt"/>
                          <a:ea typeface="Times New Roman" panose="02020603050405020304" pitchFamily="18" charset="0"/>
                          <a:cs typeface="Times New Roman" panose="02020603050405020304" pitchFamily="18" charset="0"/>
                        </a:rPr>
                        <a:t>, 2020: The Power of Engaging Local Government in Community Coalitions</a:t>
                      </a:r>
                    </a:p>
                  </a:txBody>
                  <a:tcPr marT="4997" marB="4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extLst>
                  <a:ext uri="{0D108BD9-81ED-4DB2-BD59-A6C34878D82A}">
                    <a16:rowId xmlns:a16="http://schemas.microsoft.com/office/drawing/2014/main" val="3454151407"/>
                  </a:ext>
                </a:extLst>
              </a:tr>
              <a:tr h="5673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September 15</a:t>
                      </a:r>
                      <a:r>
                        <a:rPr lang="en-US" sz="1200" baseline="30000" dirty="0">
                          <a:effectLst/>
                          <a:latin typeface="+mn-lt"/>
                          <a:ea typeface="Times New Roman" panose="02020603050405020304" pitchFamily="18" charset="0"/>
                          <a:cs typeface="Times New Roman" panose="02020603050405020304" pitchFamily="18" charset="0"/>
                        </a:rPr>
                        <a:t>th</a:t>
                      </a:r>
                      <a:r>
                        <a:rPr lang="en-US" sz="1200" dirty="0">
                          <a:effectLst/>
                          <a:latin typeface="+mn-lt"/>
                          <a:ea typeface="Times New Roman" panose="02020603050405020304" pitchFamily="18" charset="0"/>
                          <a:cs typeface="Times New Roman" panose="02020603050405020304" pitchFamily="18" charset="0"/>
                        </a:rPr>
                        <a:t>, 2020: High risk medication use and quality practices to prevent ADE </a:t>
                      </a:r>
                    </a:p>
                  </a:txBody>
                  <a:tcPr marT="4997" marB="4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August 27</a:t>
                      </a:r>
                      <a:r>
                        <a:rPr lang="en-US" sz="1200" baseline="30000" dirty="0">
                          <a:effectLst/>
                          <a:latin typeface="+mn-lt"/>
                          <a:ea typeface="Times New Roman" panose="02020603050405020304" pitchFamily="18" charset="0"/>
                          <a:cs typeface="Times New Roman" panose="02020603050405020304" pitchFamily="18" charset="0"/>
                        </a:rPr>
                        <a:t>th</a:t>
                      </a:r>
                      <a:r>
                        <a:rPr lang="en-US" sz="1200" dirty="0">
                          <a:effectLst/>
                          <a:latin typeface="+mn-lt"/>
                          <a:ea typeface="Times New Roman" panose="02020603050405020304" pitchFamily="18" charset="0"/>
                          <a:cs typeface="Times New Roman" panose="02020603050405020304" pitchFamily="18" charset="0"/>
                        </a:rPr>
                        <a:t>, 2020: Using SBIRT for Effective Screening and Referral to Treatment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b="1" i="1" dirty="0">
                          <a:effectLst/>
                          <a:latin typeface="+mn-lt"/>
                          <a:ea typeface="Times New Roman" panose="02020603050405020304" pitchFamily="18" charset="0"/>
                          <a:cs typeface="Times New Roman" panose="02020603050405020304" pitchFamily="18" charset="0"/>
                        </a:rPr>
                        <a:t>*Special 60-minute Presentation*</a:t>
                      </a:r>
                      <a:endParaRPr lang="en-US" sz="1200" dirty="0">
                        <a:effectLst/>
                        <a:latin typeface="+mn-lt"/>
                        <a:ea typeface="Times New Roman" panose="02020603050405020304" pitchFamily="18" charset="0"/>
                        <a:cs typeface="Times New Roman" panose="02020603050405020304" pitchFamily="18" charset="0"/>
                      </a:endParaRPr>
                    </a:p>
                  </a:txBody>
                  <a:tcPr marT="4997" marB="4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extLst>
                  <a:ext uri="{0D108BD9-81ED-4DB2-BD59-A6C34878D82A}">
                    <a16:rowId xmlns:a16="http://schemas.microsoft.com/office/drawing/2014/main" val="1620231843"/>
                  </a:ext>
                </a:extLst>
              </a:tr>
              <a:tr h="5673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latin typeface="+mn-lt"/>
                        </a:rPr>
                        <a:t>October 20</a:t>
                      </a:r>
                      <a:r>
                        <a:rPr lang="en-US" sz="1200" baseline="30000" dirty="0">
                          <a:latin typeface="+mn-lt"/>
                        </a:rPr>
                        <a:t>th</a:t>
                      </a:r>
                      <a:r>
                        <a:rPr lang="en-US" sz="1200" dirty="0">
                          <a:latin typeface="+mn-lt"/>
                        </a:rPr>
                        <a:t>, 2020: Understanding and using QAPI elements in day to day care processes </a:t>
                      </a:r>
                    </a:p>
                  </a:txBody>
                  <a:tcPr marT="4997" marB="4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September 24</a:t>
                      </a:r>
                      <a:r>
                        <a:rPr lang="en-US" sz="1200" baseline="30000" dirty="0">
                          <a:effectLst/>
                          <a:latin typeface="+mn-lt"/>
                          <a:ea typeface="Times New Roman" panose="02020603050405020304" pitchFamily="18" charset="0"/>
                          <a:cs typeface="Times New Roman" panose="02020603050405020304" pitchFamily="18" charset="0"/>
                        </a:rPr>
                        <a:t>th</a:t>
                      </a:r>
                      <a:r>
                        <a:rPr lang="en-US" sz="1200" dirty="0">
                          <a:effectLst/>
                          <a:latin typeface="+mn-lt"/>
                          <a:ea typeface="Times New Roman" panose="02020603050405020304" pitchFamily="18" charset="0"/>
                          <a:cs typeface="Times New Roman" panose="02020603050405020304" pitchFamily="18" charset="0"/>
                        </a:rPr>
                        <a:t>, 2020: Opioid Use in the Aging Population </a:t>
                      </a:r>
                      <a:r>
                        <a:rPr lang="en-US" sz="1200" b="1" i="1" dirty="0">
                          <a:effectLst/>
                          <a:latin typeface="+mn-lt"/>
                          <a:ea typeface="Times New Roman" panose="02020603050405020304" pitchFamily="18" charset="0"/>
                          <a:cs typeface="Times New Roman" panose="02020603050405020304" pitchFamily="18" charset="0"/>
                        </a:rPr>
                        <a:t>*Special 60-minute Presentation*</a:t>
                      </a:r>
                    </a:p>
                  </a:txBody>
                  <a:tcPr marT="4997" marB="4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extLst>
                  <a:ext uri="{0D108BD9-81ED-4DB2-BD59-A6C34878D82A}">
                    <a16:rowId xmlns:a16="http://schemas.microsoft.com/office/drawing/2014/main" val="2939921377"/>
                  </a:ext>
                </a:extLst>
              </a:tr>
              <a:tr h="47476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November 17</a:t>
                      </a:r>
                      <a:r>
                        <a:rPr lang="en-US" sz="1200" baseline="30000" dirty="0"/>
                        <a:t>th</a:t>
                      </a:r>
                      <a:r>
                        <a:rPr lang="en-US" sz="1200" dirty="0"/>
                        <a:t>,2020: Preventing </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and Managing C. difficile</a:t>
                      </a:r>
                    </a:p>
                  </a:txBody>
                  <a:tcPr marT="4997" marB="4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cs typeface="Times New Roman" panose="02020603050405020304" pitchFamily="18" charset="0"/>
                        </a:rPr>
                        <a:t>October 29</a:t>
                      </a:r>
                      <a:r>
                        <a:rPr lang="en-US" sz="1200" baseline="30000" dirty="0">
                          <a:effectLst/>
                          <a:latin typeface="+mn-lt"/>
                          <a:ea typeface="Times New Roman" panose="02020603050405020304" pitchFamily="18" charset="0"/>
                          <a:cs typeface="Times New Roman" panose="02020603050405020304" pitchFamily="18" charset="0"/>
                        </a:rPr>
                        <a:t>th</a:t>
                      </a:r>
                      <a:r>
                        <a:rPr lang="en-US" sz="1200" dirty="0">
                          <a:effectLst/>
                          <a:latin typeface="+mn-lt"/>
                          <a:ea typeface="Times New Roman" panose="02020603050405020304" pitchFamily="18" charset="0"/>
                          <a:cs typeface="Times New Roman" panose="02020603050405020304" pitchFamily="18" charset="0"/>
                        </a:rPr>
                        <a:t>, 2020: Blood Glucose Targets And Adapting Treatment Goals For Special Populations</a:t>
                      </a:r>
                    </a:p>
                  </a:txBody>
                  <a:tcPr marT="4997" marB="49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DFA7">
                        <a:alpha val="50000"/>
                      </a:srgbClr>
                    </a:solidFill>
                  </a:tcPr>
                </a:tc>
                <a:extLst>
                  <a:ext uri="{0D108BD9-81ED-4DB2-BD59-A6C34878D82A}">
                    <a16:rowId xmlns:a16="http://schemas.microsoft.com/office/drawing/2014/main" val="2507963425"/>
                  </a:ext>
                </a:extLst>
              </a:tr>
            </a:tbl>
          </a:graphicData>
        </a:graphic>
      </p:graphicFrame>
      <p:pic>
        <p:nvPicPr>
          <p:cNvPr id="16" name="Picture 8">
            <a:extLst>
              <a:ext uri="{FF2B5EF4-FFF2-40B4-BE49-F238E27FC236}">
                <a16:creationId xmlns:a16="http://schemas.microsoft.com/office/drawing/2014/main" id="{016EEB03-AABB-C542-B17C-2A293A4AF159}"/>
              </a:ext>
              <a:ext uri="{C183D7F6-B498-43B3-948B-1728B52AA6E4}">
                <adec:decorative xmlns:adec="http://schemas.microsoft.com/office/drawing/2017/decorative" xmlns="" val="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6294" t="26721" r="15320" b="24654"/>
          <a:stretch/>
        </p:blipFill>
        <p:spPr bwMode="auto">
          <a:xfrm>
            <a:off x="104503" y="608145"/>
            <a:ext cx="1084218" cy="75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3091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579BE4-CBF2-B844-9607-715670C5E426}"/>
              </a:ext>
            </a:extLst>
          </p:cNvPr>
          <p:cNvSpPr>
            <a:spLocks noGrp="1"/>
          </p:cNvSpPr>
          <p:nvPr>
            <p:ph type="title"/>
          </p:nvPr>
        </p:nvSpPr>
        <p:spPr/>
        <p:txBody>
          <a:bodyPr/>
          <a:lstStyle/>
          <a:p>
            <a:r>
              <a:rPr lang="en-US" dirty="0"/>
              <a:t>Making Health Care Better Together</a:t>
            </a:r>
          </a:p>
        </p:txBody>
      </p:sp>
      <p:sp>
        <p:nvSpPr>
          <p:cNvPr id="4" name="Content Placeholder 3">
            <a:extLst>
              <a:ext uri="{FF2B5EF4-FFF2-40B4-BE49-F238E27FC236}">
                <a16:creationId xmlns:a16="http://schemas.microsoft.com/office/drawing/2014/main" id="{C3F14690-5A14-9C42-85F6-8C67756C9FE3}"/>
              </a:ext>
            </a:extLst>
          </p:cNvPr>
          <p:cNvSpPr>
            <a:spLocks noGrp="1"/>
          </p:cNvSpPr>
          <p:nvPr>
            <p:ph sz="quarter" idx="10"/>
          </p:nvPr>
        </p:nvSpPr>
        <p:spPr>
          <a:xfrm>
            <a:off x="1103098" y="4194810"/>
            <a:ext cx="3583202" cy="840621"/>
          </a:xfrm>
        </p:spPr>
        <p:txBody>
          <a:bodyPr/>
          <a:lstStyle/>
          <a:p>
            <a:r>
              <a:rPr lang="en-US" sz="700" dirty="0">
                <a:solidFill>
                  <a:schemeClr val="tx2"/>
                </a:solidFill>
              </a:rPr>
              <a:t>This material was prepared by Alliant Quality, the quality improvement group of Alliant Health Solutions (AHS), the Medicare Quality Innovation Network - Quality Improvement Organization for Alabama, Florida, Georgia, Kentucky, Louisiana, North Carolina, and Tennessee, under contract with the Centers for Medicare &amp; Medicaid Services (CMS), an agency of the U.S. Department of Health and Human Services. The contents presented do not necessarily reflect CMS policy. Publication No. 12SOW-AHSQIN-QIO-TO1NH-20-224</a:t>
            </a:r>
          </a:p>
          <a:p>
            <a:endParaRPr lang="en-US" sz="1050" dirty="0"/>
          </a:p>
        </p:txBody>
      </p:sp>
    </p:spTree>
    <p:extLst>
      <p:ext uri="{BB962C8B-B14F-4D97-AF65-F5344CB8AC3E}">
        <p14:creationId xmlns:p14="http://schemas.microsoft.com/office/powerpoint/2010/main" val="1969946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664D-522C-497D-8D4C-2824BB8FBB1D}"/>
              </a:ext>
            </a:extLst>
          </p:cNvPr>
          <p:cNvSpPr>
            <a:spLocks noGrp="1"/>
          </p:cNvSpPr>
          <p:nvPr>
            <p:ph type="title"/>
          </p:nvPr>
        </p:nvSpPr>
        <p:spPr/>
        <p:txBody>
          <a:bodyPr/>
          <a:lstStyle/>
          <a:p>
            <a:r>
              <a:rPr lang="en-US" dirty="0"/>
              <a:t>Tanya </a:t>
            </a:r>
            <a:r>
              <a:rPr lang="en-US" dirty="0" err="1"/>
              <a:t>Vadala</a:t>
            </a:r>
            <a:endParaRPr lang="en-US" dirty="0"/>
          </a:p>
        </p:txBody>
      </p:sp>
      <p:sp>
        <p:nvSpPr>
          <p:cNvPr id="3" name="Text Placeholder 2">
            <a:extLst>
              <a:ext uri="{FF2B5EF4-FFF2-40B4-BE49-F238E27FC236}">
                <a16:creationId xmlns:a16="http://schemas.microsoft.com/office/drawing/2014/main" id="{B68627D2-54A9-4969-A9D1-DCE17D9D7ABE}"/>
              </a:ext>
            </a:extLst>
          </p:cNvPr>
          <p:cNvSpPr>
            <a:spLocks noGrp="1"/>
          </p:cNvSpPr>
          <p:nvPr>
            <p:ph type="body" sz="quarter" idx="10"/>
          </p:nvPr>
        </p:nvSpPr>
        <p:spPr/>
        <p:txBody>
          <a:bodyPr>
            <a:normAutofit lnSpcReduction="10000"/>
          </a:bodyPr>
          <a:lstStyle/>
          <a:p>
            <a:r>
              <a:rPr lang="en-US" dirty="0" err="1"/>
              <a:t>Pharm.d.</a:t>
            </a:r>
            <a:r>
              <a:rPr lang="en-US" dirty="0"/>
              <a:t> Medication Safety Pharmacist, IPRO</a:t>
            </a:r>
          </a:p>
        </p:txBody>
      </p:sp>
      <p:sp>
        <p:nvSpPr>
          <p:cNvPr id="4" name="Text Placeholder 3">
            <a:extLst>
              <a:ext uri="{FF2B5EF4-FFF2-40B4-BE49-F238E27FC236}">
                <a16:creationId xmlns:a16="http://schemas.microsoft.com/office/drawing/2014/main" id="{27D5C076-FD32-4B3C-869B-D217250CE818}"/>
              </a:ext>
            </a:extLst>
          </p:cNvPr>
          <p:cNvSpPr>
            <a:spLocks noGrp="1"/>
          </p:cNvSpPr>
          <p:nvPr>
            <p:ph type="body" sz="quarter" idx="11"/>
          </p:nvPr>
        </p:nvSpPr>
        <p:spPr>
          <a:xfrm>
            <a:off x="457196" y="1209797"/>
            <a:ext cx="4759325" cy="3018688"/>
          </a:xfrm>
        </p:spPr>
        <p:txBody>
          <a:bodyPr>
            <a:noAutofit/>
          </a:bodyPr>
          <a:lstStyle/>
          <a:p>
            <a:r>
              <a:rPr lang="en-US" sz="1600" dirty="0"/>
              <a:t>Tanya is an IPRO pharmacist with 17 years of clinical pharmacy, community pharmacy, academia, quality improvement and medication safety experience. Prior to joining IPRO, she worked at various community pharmacies and taught at Albany College of Pharmacy and Health Sciences in Albany, NY. She specializes in Medication Therapy Management (MTM), medication reconciliation, opioids, immunizations, and patient self-care. Her formal teaching experience includes courses in pharmacy practice and clinical experiential teaching.</a:t>
            </a:r>
          </a:p>
        </p:txBody>
      </p:sp>
      <p:sp>
        <p:nvSpPr>
          <p:cNvPr id="7" name="Content Placeholder 6">
            <a:extLst>
              <a:ext uri="{FF2B5EF4-FFF2-40B4-BE49-F238E27FC236}">
                <a16:creationId xmlns:a16="http://schemas.microsoft.com/office/drawing/2014/main" id="{1357D814-8FEA-469E-BAAF-A8C9BD4D7532}"/>
              </a:ext>
            </a:extLst>
          </p:cNvPr>
          <p:cNvSpPr>
            <a:spLocks noGrp="1"/>
          </p:cNvSpPr>
          <p:nvPr>
            <p:ph sz="quarter" idx="15"/>
          </p:nvPr>
        </p:nvSpPr>
        <p:spPr>
          <a:xfrm>
            <a:off x="457196" y="4416425"/>
            <a:ext cx="4759325" cy="727075"/>
          </a:xfrm>
        </p:spPr>
        <p:txBody>
          <a:bodyPr/>
          <a:lstStyle/>
          <a:p>
            <a:r>
              <a:rPr lang="en-US" dirty="0"/>
              <a:t>Contact:</a:t>
            </a:r>
          </a:p>
          <a:p>
            <a:r>
              <a:rPr lang="en-US" dirty="0">
                <a:hlinkClick r:id="rId3"/>
              </a:rPr>
              <a:t>TVadala@ipro.org</a:t>
            </a:r>
            <a:r>
              <a:rPr lang="en-US" dirty="0"/>
              <a:t> </a:t>
            </a:r>
          </a:p>
        </p:txBody>
      </p:sp>
      <p:pic>
        <p:nvPicPr>
          <p:cNvPr id="6" name="Picture Placeholder 5" descr="Photograph of Tanya Vadala">
            <a:extLst>
              <a:ext uri="{FF2B5EF4-FFF2-40B4-BE49-F238E27FC236}">
                <a16:creationId xmlns:a16="http://schemas.microsoft.com/office/drawing/2014/main" id="{43052566-ECFB-8645-9E37-76EA85D81F3C}"/>
              </a:ext>
            </a:extLst>
          </p:cNvPr>
          <p:cNvPicPr>
            <a:picLocks noGrp="1" noChangeAspect="1"/>
          </p:cNvPicPr>
          <p:nvPr>
            <p:ph type="pic" sz="quarter" idx="14"/>
          </p:nvPr>
        </p:nvPicPr>
        <p:blipFill>
          <a:blip r:embed="rId4"/>
          <a:srcRect t="1131" b="1131"/>
          <a:stretch>
            <a:fillRect/>
          </a:stretch>
        </p:blipFill>
        <p:spPr>
          <a:xfrm rot="5400000">
            <a:off x="5617401" y="1487187"/>
            <a:ext cx="2854325" cy="2092325"/>
          </a:xfrm>
        </p:spPr>
      </p:pic>
    </p:spTree>
    <p:extLst>
      <p:ext uri="{BB962C8B-B14F-4D97-AF65-F5344CB8AC3E}">
        <p14:creationId xmlns:p14="http://schemas.microsoft.com/office/powerpoint/2010/main" val="3214666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Review CMS Regulations</a:t>
            </a:r>
          </a:p>
          <a:p>
            <a:r>
              <a:rPr lang="en-US" dirty="0"/>
              <a:t>List recommended guidelines and policies</a:t>
            </a:r>
          </a:p>
          <a:p>
            <a:r>
              <a:rPr lang="en-US" dirty="0"/>
              <a:t>Identify ways to incorporate the recommended guidelines and policies into assessment and reduction of opioid prescribing</a:t>
            </a:r>
          </a:p>
          <a:p>
            <a:endParaRPr lang="en-US" dirty="0"/>
          </a:p>
        </p:txBody>
      </p:sp>
    </p:spTree>
    <p:extLst>
      <p:ext uri="{BB962C8B-B14F-4D97-AF65-F5344CB8AC3E}">
        <p14:creationId xmlns:p14="http://schemas.microsoft.com/office/powerpoint/2010/main" val="1657915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CMS Regulations</a:t>
            </a:r>
            <a:r>
              <a:rPr lang="en-US" baseline="50000" dirty="0"/>
              <a:t>1</a:t>
            </a:r>
          </a:p>
        </p:txBody>
      </p:sp>
      <p:sp>
        <p:nvSpPr>
          <p:cNvPr id="3" name="Content Placeholder 2"/>
          <p:cNvSpPr>
            <a:spLocks noGrp="1"/>
          </p:cNvSpPr>
          <p:nvPr>
            <p:ph idx="1"/>
          </p:nvPr>
        </p:nvSpPr>
        <p:spPr/>
        <p:txBody>
          <a:bodyPr>
            <a:normAutofit/>
          </a:bodyPr>
          <a:lstStyle/>
          <a:p>
            <a:pPr marL="0" indent="0">
              <a:buNone/>
            </a:pPr>
            <a:r>
              <a:rPr lang="en-US" dirty="0"/>
              <a:t>CMS requires that LTC facility residents be </a:t>
            </a:r>
            <a:r>
              <a:rPr lang="en-US" b="1" dirty="0"/>
              <a:t>free from unnecessary drugs</a:t>
            </a:r>
            <a:r>
              <a:rPr lang="en-US" dirty="0"/>
              <a:t> and, to </a:t>
            </a:r>
            <a:r>
              <a:rPr lang="en-US" b="1" dirty="0"/>
              <a:t>minimize adverse consequences related to drug therapy </a:t>
            </a:r>
            <a:r>
              <a:rPr lang="en-US" dirty="0"/>
              <a:t>to the extent possible, the regulations also require that </a:t>
            </a:r>
            <a:r>
              <a:rPr lang="en-US" b="1" dirty="0"/>
              <a:t>the drug regimen of each resident be reviewed at least once a month by a licensed pharmacist</a:t>
            </a:r>
            <a:r>
              <a:rPr lang="en-US" dirty="0"/>
              <a:t>. </a:t>
            </a:r>
          </a:p>
        </p:txBody>
      </p:sp>
    </p:spTree>
    <p:extLst>
      <p:ext uri="{BB962C8B-B14F-4D97-AF65-F5344CB8AC3E}">
        <p14:creationId xmlns:p14="http://schemas.microsoft.com/office/powerpoint/2010/main" val="224340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CMS Regulations</a:t>
            </a:r>
            <a:r>
              <a:rPr lang="en-US" baseline="50000" dirty="0"/>
              <a:t>1 </a:t>
            </a:r>
            <a:r>
              <a:rPr lang="en-US" sz="1600" baseline="30000" dirty="0"/>
              <a:t>(continued)</a:t>
            </a:r>
            <a:endParaRPr lang="en-US" dirty="0"/>
          </a:p>
        </p:txBody>
      </p:sp>
      <p:sp>
        <p:nvSpPr>
          <p:cNvPr id="3" name="Content Placeholder 2"/>
          <p:cNvSpPr>
            <a:spLocks noGrp="1"/>
          </p:cNvSpPr>
          <p:nvPr>
            <p:ph idx="1"/>
          </p:nvPr>
        </p:nvSpPr>
        <p:spPr/>
        <p:txBody>
          <a:bodyPr>
            <a:normAutofit fontScale="70000" lnSpcReduction="20000"/>
          </a:bodyPr>
          <a:lstStyle/>
          <a:p>
            <a:pPr>
              <a:lnSpc>
                <a:spcPct val="120000"/>
              </a:lnSpc>
            </a:pPr>
            <a:r>
              <a:rPr lang="en-US" dirty="0"/>
              <a:t>Furthermore, the regulations require that </a:t>
            </a:r>
            <a:r>
              <a:rPr lang="en-US" b="1" dirty="0"/>
              <a:t>any irregularities be reported to the attending physician and the director of nursing, and that facility staff act on these reports</a:t>
            </a:r>
            <a:r>
              <a:rPr lang="en-US" dirty="0"/>
              <a:t>.</a:t>
            </a:r>
          </a:p>
          <a:p>
            <a:pPr>
              <a:lnSpc>
                <a:spcPct val="120000"/>
              </a:lnSpc>
            </a:pPr>
            <a:endParaRPr lang="en-US" dirty="0"/>
          </a:p>
          <a:p>
            <a:pPr>
              <a:lnSpc>
                <a:spcPct val="120000"/>
              </a:lnSpc>
            </a:pPr>
            <a:r>
              <a:rPr lang="en-US" dirty="0"/>
              <a:t>The interpretive guidelines also discuss the drug-related risks that are involved in care transitions, a period when drugs are often added, discontinued, omitted, or changed, and how these increased risks necessitate the need for safeguards, such as drug regimen review. </a:t>
            </a:r>
          </a:p>
        </p:txBody>
      </p:sp>
    </p:spTree>
    <p:extLst>
      <p:ext uri="{BB962C8B-B14F-4D97-AF65-F5344CB8AC3E}">
        <p14:creationId xmlns:p14="http://schemas.microsoft.com/office/powerpoint/2010/main" val="1601560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Older Adults = At Risk</a:t>
            </a:r>
            <a:r>
              <a:rPr lang="en-US" baseline="50000" dirty="0"/>
              <a:t>2,3,4</a:t>
            </a:r>
            <a:endParaRPr lang="en-US" dirty="0"/>
          </a:p>
        </p:txBody>
      </p:sp>
      <p:sp>
        <p:nvSpPr>
          <p:cNvPr id="3" name="Content Placeholder 2"/>
          <p:cNvSpPr>
            <a:spLocks noGrp="1"/>
          </p:cNvSpPr>
          <p:nvPr>
            <p:ph idx="1"/>
          </p:nvPr>
        </p:nvSpPr>
        <p:spPr/>
        <p:txBody>
          <a:bodyPr anchor="ctr"/>
          <a:lstStyle/>
          <a:p>
            <a:r>
              <a:rPr lang="en-US" dirty="0"/>
              <a:t>To date, data commonly implicate age as a principle underlying risk factor for ADEs and suggest that older adults are particularly vulnerable to ADEs, likely owing to altered pharmacokinetics, polypharmacy, or cognitive decline. </a:t>
            </a:r>
          </a:p>
        </p:txBody>
      </p:sp>
    </p:spTree>
    <p:extLst>
      <p:ext uri="{BB962C8B-B14F-4D97-AF65-F5344CB8AC3E}">
        <p14:creationId xmlns:p14="http://schemas.microsoft.com/office/powerpoint/2010/main" val="3373887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AMDA – The Society for Post-Acute and Long-Term Care Medicine</a:t>
            </a:r>
            <a:r>
              <a:rPr lang="en-US" baseline="50000" dirty="0"/>
              <a:t>5</a:t>
            </a:r>
            <a:endParaRPr lang="en-US" dirty="0"/>
          </a:p>
        </p:txBody>
      </p:sp>
      <p:sp>
        <p:nvSpPr>
          <p:cNvPr id="3" name="Content Placeholder 2"/>
          <p:cNvSpPr>
            <a:spLocks noGrp="1"/>
          </p:cNvSpPr>
          <p:nvPr>
            <p:ph idx="1"/>
          </p:nvPr>
        </p:nvSpPr>
        <p:spPr>
          <a:xfrm>
            <a:off x="457200" y="1726058"/>
            <a:ext cx="8229600" cy="3187704"/>
          </a:xfrm>
        </p:spPr>
        <p:txBody>
          <a:bodyPr>
            <a:normAutofit fontScale="85000" lnSpcReduction="20000"/>
          </a:bodyPr>
          <a:lstStyle/>
          <a:p>
            <a:pPr marL="0" indent="0">
              <a:lnSpc>
                <a:spcPct val="120000"/>
              </a:lnSpc>
              <a:buNone/>
            </a:pPr>
            <a:r>
              <a:rPr lang="en-US" sz="2700" dirty="0"/>
              <a:t>Resolution and Position Statements</a:t>
            </a:r>
          </a:p>
          <a:p>
            <a:pPr marL="0" indent="0">
              <a:lnSpc>
                <a:spcPct val="120000"/>
              </a:lnSpc>
              <a:buNone/>
            </a:pPr>
            <a:r>
              <a:rPr lang="en-US" sz="2550" dirty="0"/>
              <a:t>Primary Policies:</a:t>
            </a:r>
          </a:p>
          <a:p>
            <a:pPr marL="385763" indent="-385763">
              <a:lnSpc>
                <a:spcPct val="120000"/>
              </a:lnSpc>
              <a:buFont typeface="+mj-lt"/>
              <a:buAutoNum type="arabicPeriod"/>
            </a:pPr>
            <a:r>
              <a:rPr lang="en-US" sz="2600" dirty="0"/>
              <a:t>Provide access to opioids when indicated to relieve suffering and to improve or maintain function, and</a:t>
            </a:r>
          </a:p>
          <a:p>
            <a:pPr marL="385763" indent="-385763">
              <a:lnSpc>
                <a:spcPct val="120000"/>
              </a:lnSpc>
              <a:buFont typeface="+mj-lt"/>
              <a:buAutoNum type="arabicPeriod"/>
            </a:pPr>
            <a:r>
              <a:rPr lang="en-US" sz="2600" dirty="0"/>
              <a:t>Promote opioid tapering, discontinuation and avoidance of opioids when the above goals are not achievable, to prevent adverse events, dependence and diversion.</a:t>
            </a:r>
          </a:p>
          <a:p>
            <a:pPr marL="385763" indent="-385763">
              <a:buFont typeface="+mj-lt"/>
              <a:buAutoNum type="arabicPeriod"/>
            </a:pPr>
            <a:endParaRPr lang="en-US" dirty="0"/>
          </a:p>
        </p:txBody>
      </p:sp>
    </p:spTree>
    <p:extLst>
      <p:ext uri="{BB962C8B-B14F-4D97-AF65-F5344CB8AC3E}">
        <p14:creationId xmlns:p14="http://schemas.microsoft.com/office/powerpoint/2010/main" val="4235490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consider…</a:t>
            </a:r>
          </a:p>
        </p:txBody>
      </p:sp>
      <p:sp>
        <p:nvSpPr>
          <p:cNvPr id="3" name="Content Placeholder 2"/>
          <p:cNvSpPr>
            <a:spLocks noGrp="1"/>
          </p:cNvSpPr>
          <p:nvPr>
            <p:ph idx="1"/>
          </p:nvPr>
        </p:nvSpPr>
        <p:spPr/>
        <p:txBody>
          <a:bodyPr>
            <a:normAutofit fontScale="92500"/>
          </a:bodyPr>
          <a:lstStyle/>
          <a:p>
            <a:r>
              <a:rPr lang="en-US" dirty="0"/>
              <a:t>Policies and procedures to reduce or discontinue opioid therapy should not be used for cancer treatment or end of life care</a:t>
            </a:r>
          </a:p>
          <a:p>
            <a:endParaRPr lang="en-US" dirty="0"/>
          </a:p>
          <a:p>
            <a:r>
              <a:rPr lang="en-US" dirty="0"/>
              <a:t>The BEERs Criteria</a:t>
            </a:r>
            <a:r>
              <a:rPr lang="en-US" baseline="50000" dirty="0"/>
              <a:t>6</a:t>
            </a:r>
            <a:r>
              <a:rPr lang="en-US" dirty="0"/>
              <a:t> discourages the use of any medication which can produce drowsiness, confusion and/or falls.  This includes opioids.</a:t>
            </a:r>
          </a:p>
        </p:txBody>
      </p:sp>
    </p:spTree>
    <p:extLst>
      <p:ext uri="{BB962C8B-B14F-4D97-AF65-F5344CB8AC3E}">
        <p14:creationId xmlns:p14="http://schemas.microsoft.com/office/powerpoint/2010/main" val="26036577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Alliant Quality">
  <a:themeElements>
    <a:clrScheme name="CMS Official">
      <a:dk1>
        <a:sysClr val="windowText" lastClr="000000"/>
      </a:dk1>
      <a:lt1>
        <a:sysClr val="window" lastClr="FFFFFF"/>
      </a:lt1>
      <a:dk2>
        <a:srgbClr val="58595B"/>
      </a:dk2>
      <a:lt2>
        <a:srgbClr val="D6CBD2"/>
      </a:lt2>
      <a:accent1>
        <a:srgbClr val="13B5EA"/>
      </a:accent1>
      <a:accent2>
        <a:srgbClr val="F26649"/>
      </a:accent2>
      <a:accent3>
        <a:srgbClr val="A1A1A4"/>
      </a:accent3>
      <a:accent4>
        <a:srgbClr val="F1CB00"/>
      </a:accent4>
      <a:accent5>
        <a:srgbClr val="00539B"/>
      </a:accent5>
      <a:accent6>
        <a:srgbClr val="6D8D24"/>
      </a:accent6>
      <a:hlink>
        <a:srgbClr val="0076C0"/>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dirty="0">
            <a:solidFill>
              <a:srgbClr val="A38C64"/>
            </a:solidFil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lliant_Quality_TO12_Webinar_template_508.potx" id="{A69492D8-E3DE-4101-8A25-351C9A049A26}" vid="{9AB82637-5D91-4255-AC75-D79456BD91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19495</TotalTime>
  <Words>1597</Words>
  <Application>Microsoft Office PowerPoint</Application>
  <PresentationFormat>On-screen Show (16:9)</PresentationFormat>
  <Paragraphs>165</Paragraphs>
  <Slides>25</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Times New Roman</vt:lpstr>
      <vt:lpstr>Alliant Quality</vt:lpstr>
      <vt:lpstr>Assessing and Reducing Opioid Prescribing in Long Term Care June 16th 2020 2pm ET/1pm CT </vt:lpstr>
      <vt:lpstr>CMS AIMS</vt:lpstr>
      <vt:lpstr>Tanya Vadala</vt:lpstr>
      <vt:lpstr>Objectives</vt:lpstr>
      <vt:lpstr>CMS Regulations1</vt:lpstr>
      <vt:lpstr>CMS Regulations1 (continued)</vt:lpstr>
      <vt:lpstr>Older Adults = At Risk2,3,4</vt:lpstr>
      <vt:lpstr>AMDA – The Society for Post-Acute and Long-Term Care Medicine5</vt:lpstr>
      <vt:lpstr>Things to consider…</vt:lpstr>
      <vt:lpstr>AMDA – The Society for Post-Acute and Long-Term Care Medicine5 (continued)</vt:lpstr>
      <vt:lpstr>Key points</vt:lpstr>
      <vt:lpstr>Use of a Pain Scale</vt:lpstr>
      <vt:lpstr>AMDA – The Society for Post-Acute and Long-Term Care Medicine5 (continued 2)</vt:lpstr>
      <vt:lpstr>Key points (continued)</vt:lpstr>
      <vt:lpstr>AMDA – The Society for Post-Acute and Long-Term Care Medicine5 (continued 3)</vt:lpstr>
      <vt:lpstr>Naloxone</vt:lpstr>
      <vt:lpstr>AMDA – The Society for Post-Acute and Long-Term Care Medicine5 (continued 4)</vt:lpstr>
      <vt:lpstr>Opioid Tapering</vt:lpstr>
      <vt:lpstr>How to Begin Incorporating These Into Your Facility</vt:lpstr>
      <vt:lpstr>Questions</vt:lpstr>
      <vt:lpstr>References</vt:lpstr>
      <vt:lpstr>Contact Information:</vt:lpstr>
      <vt:lpstr>Program Directors</vt:lpstr>
      <vt:lpstr>Upcoming Events</vt:lpstr>
      <vt:lpstr>Making Health Care Better Together</vt:lpstr>
    </vt:vector>
  </TitlesOfParts>
  <Company>Alliant Quality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NHSN Enrollment Presentation</dc:title>
  <dc:subject>NHSN enrollment</dc:subject>
  <dc:creator>Alliant Quality</dc:creator>
  <cp:lastModifiedBy>Rukiya Campbell</cp:lastModifiedBy>
  <cp:revision>376</cp:revision>
  <cp:lastPrinted>2019-08-12T19:09:26Z</cp:lastPrinted>
  <dcterms:created xsi:type="dcterms:W3CDTF">2019-02-27T16:42:40Z</dcterms:created>
  <dcterms:modified xsi:type="dcterms:W3CDTF">2020-06-15T12:51:21Z</dcterms:modified>
</cp:coreProperties>
</file>